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1" r:id="rId4"/>
    <p:sldMasterId id="2147483648" r:id="rId5"/>
  </p:sldMasterIdLst>
  <p:notesMasterIdLst>
    <p:notesMasterId r:id="rId37"/>
  </p:notesMasterIdLst>
  <p:sldIdLst>
    <p:sldId id="256" r:id="rId6"/>
    <p:sldId id="258" r:id="rId7"/>
    <p:sldId id="259" r:id="rId8"/>
    <p:sldId id="260" r:id="rId9"/>
    <p:sldId id="261" r:id="rId10"/>
    <p:sldId id="283" r:id="rId11"/>
    <p:sldId id="262" r:id="rId12"/>
    <p:sldId id="285" r:id="rId13"/>
    <p:sldId id="265" r:id="rId14"/>
    <p:sldId id="288" r:id="rId15"/>
    <p:sldId id="308" r:id="rId16"/>
    <p:sldId id="284" r:id="rId17"/>
    <p:sldId id="286" r:id="rId18"/>
    <p:sldId id="293" r:id="rId19"/>
    <p:sldId id="271" r:id="rId20"/>
    <p:sldId id="289" r:id="rId21"/>
    <p:sldId id="276" r:id="rId22"/>
    <p:sldId id="287" r:id="rId23"/>
    <p:sldId id="291" r:id="rId24"/>
    <p:sldId id="294" r:id="rId25"/>
    <p:sldId id="309" r:id="rId26"/>
    <p:sldId id="310" r:id="rId27"/>
    <p:sldId id="295" r:id="rId28"/>
    <p:sldId id="311" r:id="rId29"/>
    <p:sldId id="296" r:id="rId30"/>
    <p:sldId id="297" r:id="rId31"/>
    <p:sldId id="299" r:id="rId32"/>
    <p:sldId id="301" r:id="rId33"/>
    <p:sldId id="303" r:id="rId34"/>
    <p:sldId id="305" r:id="rId35"/>
    <p:sldId id="306"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376630-109F-CC8F-A811-CA81E3D8919E}" v="530" dt="2023-04-26T05:31:43.135"/>
    <p1510:client id="{2C600E9C-D9F2-49C7-AEE9-2FD93697BB5E}" v="399" dt="2023-04-26T03:19:57.890"/>
    <p1510:client id="{3365A44A-759E-A375-7A58-50F1311D2FBC}" v="259" dt="2023-04-26T04:17:48.008"/>
    <p1510:client id="{6050D33F-EA58-5A59-5C97-04274EAEC59A}" v="160" dt="2023-04-26T06:53:47.470"/>
    <p1510:client id="{8C4E18BB-3055-4BA5-B04E-300469F72A4B}" v="11" dt="2023-04-24T18:58:42.228"/>
    <p1510:client id="{94105C4E-B71C-4313-B5FB-6AEDC71A3AB4}" v="23" dt="2023-04-26T02:46:35.886"/>
    <p1510:client id="{9A339F0F-E6BB-BCE7-DB7A-8B209899F3EA}" v="3" dt="2023-04-26T06:19:22.758"/>
    <p1510:client id="{F169791A-29F5-7F3F-B55E-756988C04393}" v="94" dt="2023-04-26T07:27:43.69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4" d="100"/>
          <a:sy n="74" d="100"/>
        </p:scale>
        <p:origin x="1013"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viewProps" Target="viewProps.xml"/><Relationship Id="rId21" Type="http://schemas.openxmlformats.org/officeDocument/2006/relationships/slide" Target="slides/slide16.xml"/><Relationship Id="rId34" Type="http://schemas.openxmlformats.org/officeDocument/2006/relationships/slide" Target="slides/slide29.xml"/><Relationship Id="rId42" Type="http://schemas.microsoft.com/office/2015/10/relationships/revisionInfo" Target="revisionInfo.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4" Type="http://schemas.openxmlformats.org/officeDocument/2006/relationships/image" Target="../media/image10.svg"/></Relationships>
</file>

<file path=ppt/diagrams/_rels/data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4" Type="http://schemas.openxmlformats.org/officeDocument/2006/relationships/image" Target="../media/image17.svg"/></Relationships>
</file>

<file path=ppt/diagrams/_rels/data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svg"/><Relationship Id="rId1" Type="http://schemas.openxmlformats.org/officeDocument/2006/relationships/image" Target="../media/image18.png"/><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21.svg"/></Relationships>
</file>

<file path=ppt/diagrams/_rels/data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svg"/><Relationship Id="rId1" Type="http://schemas.openxmlformats.org/officeDocument/2006/relationships/image" Target="../media/image24.png"/><Relationship Id="rId4" Type="http://schemas.openxmlformats.org/officeDocument/2006/relationships/image" Target="../media/image2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4" Type="http://schemas.openxmlformats.org/officeDocument/2006/relationships/image" Target="../media/image10.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4" Type="http://schemas.openxmlformats.org/officeDocument/2006/relationships/image" Target="../media/image17.svg"/></Relationships>
</file>

<file path=ppt/diagrams/_rels/drawing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svg"/><Relationship Id="rId1" Type="http://schemas.openxmlformats.org/officeDocument/2006/relationships/image" Target="../media/image18.png"/><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21.svg"/></Relationships>
</file>

<file path=ppt/diagrams/_rels/drawing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svg"/><Relationship Id="rId1" Type="http://schemas.openxmlformats.org/officeDocument/2006/relationships/image" Target="../media/image24.png"/><Relationship Id="rId4" Type="http://schemas.openxmlformats.org/officeDocument/2006/relationships/image" Target="../media/image27.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8BEED97-33EB-4B41-8231-2B6825E086CD}"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ABB51A5D-46F2-4BEA-BC4D-E1DED355BDC9}">
      <dgm:prSet/>
      <dgm:spPr/>
      <dgm:t>
        <a:bodyPr/>
        <a:lstStyle/>
        <a:p>
          <a:pPr rtl="0">
            <a:lnSpc>
              <a:spcPct val="100000"/>
            </a:lnSpc>
          </a:pPr>
          <a:r>
            <a:rPr lang="en-US">
              <a:latin typeface="Calibri"/>
              <a:cs typeface="Calibri"/>
            </a:rPr>
            <a:t>In this era of  technologies, we take lot of parameters into considerations  when we buy, stay, travel to any place.</a:t>
          </a:r>
        </a:p>
      </dgm:t>
    </dgm:pt>
    <dgm:pt modelId="{B2E942C4-2152-49BB-AB83-BC085FE71722}" type="parTrans" cxnId="{43CB9C51-72A1-457E-A66D-32FA24E3A84C}">
      <dgm:prSet/>
      <dgm:spPr/>
      <dgm:t>
        <a:bodyPr/>
        <a:lstStyle/>
        <a:p>
          <a:endParaRPr lang="en-US"/>
        </a:p>
      </dgm:t>
    </dgm:pt>
    <dgm:pt modelId="{046C3FEB-AB9F-40CD-8646-367BC73A24CC}" type="sibTrans" cxnId="{43CB9C51-72A1-457E-A66D-32FA24E3A84C}">
      <dgm:prSet/>
      <dgm:spPr/>
      <dgm:t>
        <a:bodyPr/>
        <a:lstStyle/>
        <a:p>
          <a:endParaRPr lang="en-US"/>
        </a:p>
      </dgm:t>
    </dgm:pt>
    <dgm:pt modelId="{7672CB43-C31E-4170-AA58-2AA59AEBB704}">
      <dgm:prSet/>
      <dgm:spPr/>
      <dgm:t>
        <a:bodyPr/>
        <a:lstStyle/>
        <a:p>
          <a:pPr>
            <a:lnSpc>
              <a:spcPct val="100000"/>
            </a:lnSpc>
          </a:pPr>
          <a:r>
            <a:rPr lang="en-US">
              <a:latin typeface="Calibri"/>
              <a:cs typeface="Calibri"/>
            </a:rPr>
            <a:t>Though there are lot of parameters which can be considered we always care about the things like cost, reviews.</a:t>
          </a:r>
        </a:p>
      </dgm:t>
    </dgm:pt>
    <dgm:pt modelId="{A39A3D3B-9206-4903-9AC0-2A521D087235}" type="parTrans" cxnId="{08B70052-EBAB-4639-B217-E120852102E3}">
      <dgm:prSet/>
      <dgm:spPr/>
      <dgm:t>
        <a:bodyPr/>
        <a:lstStyle/>
        <a:p>
          <a:endParaRPr lang="en-US"/>
        </a:p>
      </dgm:t>
    </dgm:pt>
    <dgm:pt modelId="{B04D7967-1148-4573-8288-08FC541B63AD}" type="sibTrans" cxnId="{08B70052-EBAB-4639-B217-E120852102E3}">
      <dgm:prSet/>
      <dgm:spPr/>
      <dgm:t>
        <a:bodyPr/>
        <a:lstStyle/>
        <a:p>
          <a:endParaRPr lang="en-US"/>
        </a:p>
      </dgm:t>
    </dgm:pt>
    <dgm:pt modelId="{57366443-0EFD-450B-AAE8-72533FDB2BF6}">
      <dgm:prSet phldr="0"/>
      <dgm:spPr/>
      <dgm:t>
        <a:bodyPr/>
        <a:lstStyle/>
        <a:p>
          <a:pPr>
            <a:lnSpc>
              <a:spcPct val="100000"/>
            </a:lnSpc>
          </a:pPr>
          <a:r>
            <a:rPr lang="en-US">
              <a:latin typeface="Calibri"/>
              <a:cs typeface="Calibri"/>
            </a:rPr>
            <a:t>So, in this project we are performing sentimental analysis on  hotel reviews.</a:t>
          </a:r>
        </a:p>
      </dgm:t>
    </dgm:pt>
    <dgm:pt modelId="{78D80573-E057-4371-A224-0975AD3C2554}" type="parTrans" cxnId="{16E94493-A3DB-4F38-A54C-A05DE09DF948}">
      <dgm:prSet/>
      <dgm:spPr/>
    </dgm:pt>
    <dgm:pt modelId="{931B0918-E9EB-4E85-921D-8598AB0D3979}" type="sibTrans" cxnId="{16E94493-A3DB-4F38-A54C-A05DE09DF948}">
      <dgm:prSet/>
      <dgm:spPr/>
    </dgm:pt>
    <dgm:pt modelId="{5F4EF029-552D-4288-8EB2-6D0398312505}">
      <dgm:prSet phldr="0"/>
      <dgm:spPr/>
      <dgm:t>
        <a:bodyPr/>
        <a:lstStyle/>
        <a:p>
          <a:pPr>
            <a:lnSpc>
              <a:spcPct val="100000"/>
            </a:lnSpc>
          </a:pPr>
          <a:r>
            <a:rPr lang="en-US">
              <a:latin typeface="Calibri"/>
              <a:cs typeface="Calibri"/>
            </a:rPr>
            <a:t>So, in the same way when we travel for long distance, we try to stay in hotels which have good feedback and good  maintenance and, we expect lot more parameters .</a:t>
          </a:r>
          <a:endParaRPr lang="en-US"/>
        </a:p>
      </dgm:t>
    </dgm:pt>
    <dgm:pt modelId="{9A33E1FA-0231-47A5-B08F-361CC76C2B9D}" type="parTrans" cxnId="{6CB341AE-7F56-4B2F-83BC-609ED3551117}">
      <dgm:prSet/>
      <dgm:spPr/>
    </dgm:pt>
    <dgm:pt modelId="{86CE0793-D5BB-4FDF-9ECC-5824CE5758FB}" type="sibTrans" cxnId="{6CB341AE-7F56-4B2F-83BC-609ED3551117}">
      <dgm:prSet/>
      <dgm:spPr/>
    </dgm:pt>
    <dgm:pt modelId="{2A178E4A-A27F-4DA3-9A09-B3878024E15D}" type="pres">
      <dgm:prSet presAssocID="{28BEED97-33EB-4B41-8231-2B6825E086CD}" presName="root" presStyleCnt="0">
        <dgm:presLayoutVars>
          <dgm:dir/>
          <dgm:resizeHandles val="exact"/>
        </dgm:presLayoutVars>
      </dgm:prSet>
      <dgm:spPr/>
    </dgm:pt>
    <dgm:pt modelId="{9F56F32F-4DB6-4AD1-A904-AE24E78467C2}" type="pres">
      <dgm:prSet presAssocID="{ABB51A5D-46F2-4BEA-BC4D-E1DED355BDC9}" presName="compNode" presStyleCnt="0"/>
      <dgm:spPr/>
    </dgm:pt>
    <dgm:pt modelId="{68F6C894-9590-4489-88CB-3C19EBC6D599}" type="pres">
      <dgm:prSet presAssocID="{ABB51A5D-46F2-4BEA-BC4D-E1DED355BDC9}" presName="bgRect" presStyleLbl="bgShp" presStyleIdx="0" presStyleCnt="4"/>
      <dgm:spPr/>
    </dgm:pt>
    <dgm:pt modelId="{66BCE6C0-E168-4918-8369-003442D3E772}" type="pres">
      <dgm:prSet presAssocID="{ABB51A5D-46F2-4BEA-BC4D-E1DED355BDC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ocessor"/>
        </a:ext>
      </dgm:extLst>
    </dgm:pt>
    <dgm:pt modelId="{042E3FC9-2AFF-4328-A4E6-DBF05E0B2AA9}" type="pres">
      <dgm:prSet presAssocID="{ABB51A5D-46F2-4BEA-BC4D-E1DED355BDC9}" presName="spaceRect" presStyleCnt="0"/>
      <dgm:spPr/>
    </dgm:pt>
    <dgm:pt modelId="{14EC131A-B984-4BD3-86B9-5EE2CBDFC616}" type="pres">
      <dgm:prSet presAssocID="{ABB51A5D-46F2-4BEA-BC4D-E1DED355BDC9}" presName="parTx" presStyleLbl="revTx" presStyleIdx="0" presStyleCnt="4">
        <dgm:presLayoutVars>
          <dgm:chMax val="0"/>
          <dgm:chPref val="0"/>
        </dgm:presLayoutVars>
      </dgm:prSet>
      <dgm:spPr/>
    </dgm:pt>
    <dgm:pt modelId="{4BD241C9-4042-4361-A54A-C152084DA47E}" type="pres">
      <dgm:prSet presAssocID="{046C3FEB-AB9F-40CD-8646-367BC73A24CC}" presName="sibTrans" presStyleCnt="0"/>
      <dgm:spPr/>
    </dgm:pt>
    <dgm:pt modelId="{90A9EA0B-2241-45C9-A559-110A6D5B96E7}" type="pres">
      <dgm:prSet presAssocID="{5F4EF029-552D-4288-8EB2-6D0398312505}" presName="compNode" presStyleCnt="0"/>
      <dgm:spPr/>
    </dgm:pt>
    <dgm:pt modelId="{E4452AC8-B3DC-4FB4-831E-0D164CAE60C2}" type="pres">
      <dgm:prSet presAssocID="{5F4EF029-552D-4288-8EB2-6D0398312505}" presName="bgRect" presStyleLbl="bgShp" presStyleIdx="1" presStyleCnt="4"/>
      <dgm:spPr/>
    </dgm:pt>
    <dgm:pt modelId="{9613106F-904D-4357-874A-F23566CF2BFC}" type="pres">
      <dgm:prSet presAssocID="{5F4EF029-552D-4288-8EB2-6D0398312505}" presName="iconRect" presStyleLbl="node1" presStyleIdx="1" presStyleCnt="4"/>
      <dgm:spPr/>
    </dgm:pt>
    <dgm:pt modelId="{ACD1509C-75EB-4FD3-8025-B67BD217647C}" type="pres">
      <dgm:prSet presAssocID="{5F4EF029-552D-4288-8EB2-6D0398312505}" presName="spaceRect" presStyleCnt="0"/>
      <dgm:spPr/>
    </dgm:pt>
    <dgm:pt modelId="{5EEF4C70-F657-4D8E-94C6-A38E7DBD36D6}" type="pres">
      <dgm:prSet presAssocID="{5F4EF029-552D-4288-8EB2-6D0398312505}" presName="parTx" presStyleLbl="revTx" presStyleIdx="1" presStyleCnt="4">
        <dgm:presLayoutVars>
          <dgm:chMax val="0"/>
          <dgm:chPref val="0"/>
        </dgm:presLayoutVars>
      </dgm:prSet>
      <dgm:spPr/>
    </dgm:pt>
    <dgm:pt modelId="{F4B767E4-5E3B-4B2F-B28B-134990D5561C}" type="pres">
      <dgm:prSet presAssocID="{86CE0793-D5BB-4FDF-9ECC-5824CE5758FB}" presName="sibTrans" presStyleCnt="0"/>
      <dgm:spPr/>
    </dgm:pt>
    <dgm:pt modelId="{812C3226-D6FA-486B-B917-BF0A350F9110}" type="pres">
      <dgm:prSet presAssocID="{7672CB43-C31E-4170-AA58-2AA59AEBB704}" presName="compNode" presStyleCnt="0"/>
      <dgm:spPr/>
    </dgm:pt>
    <dgm:pt modelId="{DC6EFB7F-B7BC-438F-8C15-11F850D56EA0}" type="pres">
      <dgm:prSet presAssocID="{7672CB43-C31E-4170-AA58-2AA59AEBB704}" presName="bgRect" presStyleLbl="bgShp" presStyleIdx="2" presStyleCnt="4"/>
      <dgm:spPr/>
    </dgm:pt>
    <dgm:pt modelId="{2D3983A9-FC12-4387-8F6E-3B099CB7E433}" type="pres">
      <dgm:prSet presAssocID="{7672CB43-C31E-4170-AA58-2AA59AEBB704}" presName="iconRect" presStyleLbl="node1" presStyleIdx="2"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ight Bulb and Gear"/>
        </a:ext>
      </dgm:extLst>
    </dgm:pt>
    <dgm:pt modelId="{021E45D5-F474-4C52-944F-7247C699B2C1}" type="pres">
      <dgm:prSet presAssocID="{7672CB43-C31E-4170-AA58-2AA59AEBB704}" presName="spaceRect" presStyleCnt="0"/>
      <dgm:spPr/>
    </dgm:pt>
    <dgm:pt modelId="{24783216-D594-42D1-B92D-D0BC6491390D}" type="pres">
      <dgm:prSet presAssocID="{7672CB43-C31E-4170-AA58-2AA59AEBB704}" presName="parTx" presStyleLbl="revTx" presStyleIdx="2" presStyleCnt="4">
        <dgm:presLayoutVars>
          <dgm:chMax val="0"/>
          <dgm:chPref val="0"/>
        </dgm:presLayoutVars>
      </dgm:prSet>
      <dgm:spPr/>
    </dgm:pt>
    <dgm:pt modelId="{04FDCCDC-F952-4FAE-A364-8C0E559C8716}" type="pres">
      <dgm:prSet presAssocID="{B04D7967-1148-4573-8288-08FC541B63AD}" presName="sibTrans" presStyleCnt="0"/>
      <dgm:spPr/>
    </dgm:pt>
    <dgm:pt modelId="{24204511-E2D4-4B42-9A51-2F31931D5EBC}" type="pres">
      <dgm:prSet presAssocID="{57366443-0EFD-450B-AAE8-72533FDB2BF6}" presName="compNode" presStyleCnt="0"/>
      <dgm:spPr/>
    </dgm:pt>
    <dgm:pt modelId="{C6A4E675-3214-42D9-9762-855C62DBD4F2}" type="pres">
      <dgm:prSet presAssocID="{57366443-0EFD-450B-AAE8-72533FDB2BF6}" presName="bgRect" presStyleLbl="bgShp" presStyleIdx="3" presStyleCnt="4"/>
      <dgm:spPr/>
    </dgm:pt>
    <dgm:pt modelId="{5707F0A5-6F55-461B-A594-AF4C9A4724BB}" type="pres">
      <dgm:prSet presAssocID="{57366443-0EFD-450B-AAE8-72533FDB2BF6}" presName="iconRect" presStyleLbl="node1" presStyleIdx="3" presStyleCnt="4"/>
      <dgm:spPr/>
    </dgm:pt>
    <dgm:pt modelId="{912622F4-B4DF-4B8D-B39E-8F46977AEE50}" type="pres">
      <dgm:prSet presAssocID="{57366443-0EFD-450B-AAE8-72533FDB2BF6}" presName="spaceRect" presStyleCnt="0"/>
      <dgm:spPr/>
    </dgm:pt>
    <dgm:pt modelId="{EE47C5E3-E5E5-426A-87A0-B352E421A83B}" type="pres">
      <dgm:prSet presAssocID="{57366443-0EFD-450B-AAE8-72533FDB2BF6}" presName="parTx" presStyleLbl="revTx" presStyleIdx="3" presStyleCnt="4">
        <dgm:presLayoutVars>
          <dgm:chMax val="0"/>
          <dgm:chPref val="0"/>
        </dgm:presLayoutVars>
      </dgm:prSet>
      <dgm:spPr/>
    </dgm:pt>
  </dgm:ptLst>
  <dgm:cxnLst>
    <dgm:cxn modelId="{723A9627-5476-4572-9F51-966B2DEB44F6}" type="presOf" srcId="{28BEED97-33EB-4B41-8231-2B6825E086CD}" destId="{2A178E4A-A27F-4DA3-9A09-B3878024E15D}" srcOrd="0" destOrd="0" presId="urn:microsoft.com/office/officeart/2018/2/layout/IconVerticalSolidList"/>
    <dgm:cxn modelId="{F6E6475E-CB15-4DBC-A4F2-B480F68C9CE8}" type="presOf" srcId="{57366443-0EFD-450B-AAE8-72533FDB2BF6}" destId="{EE47C5E3-E5E5-426A-87A0-B352E421A83B}" srcOrd="0" destOrd="0" presId="urn:microsoft.com/office/officeart/2018/2/layout/IconVerticalSolidList"/>
    <dgm:cxn modelId="{43CB9C51-72A1-457E-A66D-32FA24E3A84C}" srcId="{28BEED97-33EB-4B41-8231-2B6825E086CD}" destId="{ABB51A5D-46F2-4BEA-BC4D-E1DED355BDC9}" srcOrd="0" destOrd="0" parTransId="{B2E942C4-2152-49BB-AB83-BC085FE71722}" sibTransId="{046C3FEB-AB9F-40CD-8646-367BC73A24CC}"/>
    <dgm:cxn modelId="{08B70052-EBAB-4639-B217-E120852102E3}" srcId="{28BEED97-33EB-4B41-8231-2B6825E086CD}" destId="{7672CB43-C31E-4170-AA58-2AA59AEBB704}" srcOrd="2" destOrd="0" parTransId="{A39A3D3B-9206-4903-9AC0-2A521D087235}" sibTransId="{B04D7967-1148-4573-8288-08FC541B63AD}"/>
    <dgm:cxn modelId="{A259EA56-5353-4B8B-92DD-90E2BA1D6C83}" type="presOf" srcId="{ABB51A5D-46F2-4BEA-BC4D-E1DED355BDC9}" destId="{14EC131A-B984-4BD3-86B9-5EE2CBDFC616}" srcOrd="0" destOrd="0" presId="urn:microsoft.com/office/officeart/2018/2/layout/IconVerticalSolidList"/>
    <dgm:cxn modelId="{C9A7A380-AA70-4029-A36F-97CCF74DEEFB}" type="presOf" srcId="{5F4EF029-552D-4288-8EB2-6D0398312505}" destId="{5EEF4C70-F657-4D8E-94C6-A38E7DBD36D6}" srcOrd="0" destOrd="0" presId="urn:microsoft.com/office/officeart/2018/2/layout/IconVerticalSolidList"/>
    <dgm:cxn modelId="{16E94493-A3DB-4F38-A54C-A05DE09DF948}" srcId="{28BEED97-33EB-4B41-8231-2B6825E086CD}" destId="{57366443-0EFD-450B-AAE8-72533FDB2BF6}" srcOrd="3" destOrd="0" parTransId="{78D80573-E057-4371-A224-0975AD3C2554}" sibTransId="{931B0918-E9EB-4E85-921D-8598AB0D3979}"/>
    <dgm:cxn modelId="{6CB341AE-7F56-4B2F-83BC-609ED3551117}" srcId="{28BEED97-33EB-4B41-8231-2B6825E086CD}" destId="{5F4EF029-552D-4288-8EB2-6D0398312505}" srcOrd="1" destOrd="0" parTransId="{9A33E1FA-0231-47A5-B08F-361CC76C2B9D}" sibTransId="{86CE0793-D5BB-4FDF-9ECC-5824CE5758FB}"/>
    <dgm:cxn modelId="{5EFE3DB1-E39C-4CA3-9417-3F561A03C160}" type="presOf" srcId="{7672CB43-C31E-4170-AA58-2AA59AEBB704}" destId="{24783216-D594-42D1-B92D-D0BC6491390D}" srcOrd="0" destOrd="0" presId="urn:microsoft.com/office/officeart/2018/2/layout/IconVerticalSolidList"/>
    <dgm:cxn modelId="{45AF29A1-8BA5-4A0F-9B77-6608BC21ED5A}" type="presParOf" srcId="{2A178E4A-A27F-4DA3-9A09-B3878024E15D}" destId="{9F56F32F-4DB6-4AD1-A904-AE24E78467C2}" srcOrd="0" destOrd="0" presId="urn:microsoft.com/office/officeart/2018/2/layout/IconVerticalSolidList"/>
    <dgm:cxn modelId="{F46F3271-B880-4AA2-B7D4-53B04D31BA9C}" type="presParOf" srcId="{9F56F32F-4DB6-4AD1-A904-AE24E78467C2}" destId="{68F6C894-9590-4489-88CB-3C19EBC6D599}" srcOrd="0" destOrd="0" presId="urn:microsoft.com/office/officeart/2018/2/layout/IconVerticalSolidList"/>
    <dgm:cxn modelId="{9BF0A1D2-B461-4FBF-8D1D-B72951BE5E31}" type="presParOf" srcId="{9F56F32F-4DB6-4AD1-A904-AE24E78467C2}" destId="{66BCE6C0-E168-4918-8369-003442D3E772}" srcOrd="1" destOrd="0" presId="urn:microsoft.com/office/officeart/2018/2/layout/IconVerticalSolidList"/>
    <dgm:cxn modelId="{80FEE662-2EEC-4B22-8D4D-9AD279CDC2DB}" type="presParOf" srcId="{9F56F32F-4DB6-4AD1-A904-AE24E78467C2}" destId="{042E3FC9-2AFF-4328-A4E6-DBF05E0B2AA9}" srcOrd="2" destOrd="0" presId="urn:microsoft.com/office/officeart/2018/2/layout/IconVerticalSolidList"/>
    <dgm:cxn modelId="{32684BE1-FB59-4774-95B1-9DD477A03FBF}" type="presParOf" srcId="{9F56F32F-4DB6-4AD1-A904-AE24E78467C2}" destId="{14EC131A-B984-4BD3-86B9-5EE2CBDFC616}" srcOrd="3" destOrd="0" presId="urn:microsoft.com/office/officeart/2018/2/layout/IconVerticalSolidList"/>
    <dgm:cxn modelId="{237C6A42-316F-4B8F-92AB-B0F5B0BA146F}" type="presParOf" srcId="{2A178E4A-A27F-4DA3-9A09-B3878024E15D}" destId="{4BD241C9-4042-4361-A54A-C152084DA47E}" srcOrd="1" destOrd="0" presId="urn:microsoft.com/office/officeart/2018/2/layout/IconVerticalSolidList"/>
    <dgm:cxn modelId="{55CC27ED-EE37-41D5-AFB9-E4901FFC1B6B}" type="presParOf" srcId="{2A178E4A-A27F-4DA3-9A09-B3878024E15D}" destId="{90A9EA0B-2241-45C9-A559-110A6D5B96E7}" srcOrd="2" destOrd="0" presId="urn:microsoft.com/office/officeart/2018/2/layout/IconVerticalSolidList"/>
    <dgm:cxn modelId="{8D8CA209-468A-46C9-A710-14ECBDA7C82E}" type="presParOf" srcId="{90A9EA0B-2241-45C9-A559-110A6D5B96E7}" destId="{E4452AC8-B3DC-4FB4-831E-0D164CAE60C2}" srcOrd="0" destOrd="0" presId="urn:microsoft.com/office/officeart/2018/2/layout/IconVerticalSolidList"/>
    <dgm:cxn modelId="{8BF46E99-4299-4FBD-9DAA-44CAC1F71E14}" type="presParOf" srcId="{90A9EA0B-2241-45C9-A559-110A6D5B96E7}" destId="{9613106F-904D-4357-874A-F23566CF2BFC}" srcOrd="1" destOrd="0" presId="urn:microsoft.com/office/officeart/2018/2/layout/IconVerticalSolidList"/>
    <dgm:cxn modelId="{733BBB74-5396-4E53-B409-8B6C7E01DF0F}" type="presParOf" srcId="{90A9EA0B-2241-45C9-A559-110A6D5B96E7}" destId="{ACD1509C-75EB-4FD3-8025-B67BD217647C}" srcOrd="2" destOrd="0" presId="urn:microsoft.com/office/officeart/2018/2/layout/IconVerticalSolidList"/>
    <dgm:cxn modelId="{1052F56C-E6F8-4333-9532-BD442D93563F}" type="presParOf" srcId="{90A9EA0B-2241-45C9-A559-110A6D5B96E7}" destId="{5EEF4C70-F657-4D8E-94C6-A38E7DBD36D6}" srcOrd="3" destOrd="0" presId="urn:microsoft.com/office/officeart/2018/2/layout/IconVerticalSolidList"/>
    <dgm:cxn modelId="{AF656BE5-8B32-4E06-9F17-3DAA2D0CCD27}" type="presParOf" srcId="{2A178E4A-A27F-4DA3-9A09-B3878024E15D}" destId="{F4B767E4-5E3B-4B2F-B28B-134990D5561C}" srcOrd="3" destOrd="0" presId="urn:microsoft.com/office/officeart/2018/2/layout/IconVerticalSolidList"/>
    <dgm:cxn modelId="{B6ADBBF9-966C-47A7-8A31-E256CA2848C7}" type="presParOf" srcId="{2A178E4A-A27F-4DA3-9A09-B3878024E15D}" destId="{812C3226-D6FA-486B-B917-BF0A350F9110}" srcOrd="4" destOrd="0" presId="urn:microsoft.com/office/officeart/2018/2/layout/IconVerticalSolidList"/>
    <dgm:cxn modelId="{71725CEB-B415-4819-8473-15986B76A3B1}" type="presParOf" srcId="{812C3226-D6FA-486B-B917-BF0A350F9110}" destId="{DC6EFB7F-B7BC-438F-8C15-11F850D56EA0}" srcOrd="0" destOrd="0" presId="urn:microsoft.com/office/officeart/2018/2/layout/IconVerticalSolidList"/>
    <dgm:cxn modelId="{FC2F9C22-0239-4240-B25A-7506D82E54CC}" type="presParOf" srcId="{812C3226-D6FA-486B-B917-BF0A350F9110}" destId="{2D3983A9-FC12-4387-8F6E-3B099CB7E433}" srcOrd="1" destOrd="0" presId="urn:microsoft.com/office/officeart/2018/2/layout/IconVerticalSolidList"/>
    <dgm:cxn modelId="{9D793838-7523-42CC-A276-E388DAAC83B5}" type="presParOf" srcId="{812C3226-D6FA-486B-B917-BF0A350F9110}" destId="{021E45D5-F474-4C52-944F-7247C699B2C1}" srcOrd="2" destOrd="0" presId="urn:microsoft.com/office/officeart/2018/2/layout/IconVerticalSolidList"/>
    <dgm:cxn modelId="{A674B958-4334-4C72-BCB5-B5292C0BA8E4}" type="presParOf" srcId="{812C3226-D6FA-486B-B917-BF0A350F9110}" destId="{24783216-D594-42D1-B92D-D0BC6491390D}" srcOrd="3" destOrd="0" presId="urn:microsoft.com/office/officeart/2018/2/layout/IconVerticalSolidList"/>
    <dgm:cxn modelId="{D2F6F7D4-7762-436D-A9A0-B08C194677FB}" type="presParOf" srcId="{2A178E4A-A27F-4DA3-9A09-B3878024E15D}" destId="{04FDCCDC-F952-4FAE-A364-8C0E559C8716}" srcOrd="5" destOrd="0" presId="urn:microsoft.com/office/officeart/2018/2/layout/IconVerticalSolidList"/>
    <dgm:cxn modelId="{10391071-6D3C-4152-A45A-506172D03C79}" type="presParOf" srcId="{2A178E4A-A27F-4DA3-9A09-B3878024E15D}" destId="{24204511-E2D4-4B42-9A51-2F31931D5EBC}" srcOrd="6" destOrd="0" presId="urn:microsoft.com/office/officeart/2018/2/layout/IconVerticalSolidList"/>
    <dgm:cxn modelId="{408363F4-078C-4743-BED5-5F9B5238BE46}" type="presParOf" srcId="{24204511-E2D4-4B42-9A51-2F31931D5EBC}" destId="{C6A4E675-3214-42D9-9762-855C62DBD4F2}" srcOrd="0" destOrd="0" presId="urn:microsoft.com/office/officeart/2018/2/layout/IconVerticalSolidList"/>
    <dgm:cxn modelId="{93F8CFE8-52A5-47E6-8B7B-4158A81F1B38}" type="presParOf" srcId="{24204511-E2D4-4B42-9A51-2F31931D5EBC}" destId="{5707F0A5-6F55-461B-A594-AF4C9A4724BB}" srcOrd="1" destOrd="0" presId="urn:microsoft.com/office/officeart/2018/2/layout/IconVerticalSolidList"/>
    <dgm:cxn modelId="{AA3FEA06-7C6F-4B43-B68B-C6DF40491E86}" type="presParOf" srcId="{24204511-E2D4-4B42-9A51-2F31931D5EBC}" destId="{912622F4-B4DF-4B8D-B39E-8F46977AEE50}" srcOrd="2" destOrd="0" presId="urn:microsoft.com/office/officeart/2018/2/layout/IconVerticalSolidList"/>
    <dgm:cxn modelId="{E208F96C-DDF9-4C1B-805D-8268A28E7BE7}" type="presParOf" srcId="{24204511-E2D4-4B42-9A51-2F31931D5EBC}" destId="{EE47C5E3-E5E5-426A-87A0-B352E421A83B}"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19D1ED4-DF89-43C0-9EC4-48AA8441594C}"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12E8C9B7-678C-4AB0-A331-B22FC58538C6}">
      <dgm:prSet/>
      <dgm:spPr/>
      <dgm:t>
        <a:bodyPr/>
        <a:lstStyle/>
        <a:p>
          <a:pPr>
            <a:lnSpc>
              <a:spcPct val="100000"/>
            </a:lnSpc>
          </a:pPr>
          <a:r>
            <a:rPr lang="en-US" b="1"/>
            <a:t>Emotion detection: </a:t>
          </a:r>
          <a:r>
            <a:rPr lang="en-US"/>
            <a:t>Rather than detecting positive and negative emotions, emotion detection detects specific emotions. Happiness, frustration, shock, anger, and grief are only a few examples. </a:t>
          </a:r>
        </a:p>
      </dgm:t>
    </dgm:pt>
    <dgm:pt modelId="{126A8603-0C9A-44E3-9974-D03DC905C772}" type="parTrans" cxnId="{A135F9DA-CE60-4520-A60E-56CD22681EF7}">
      <dgm:prSet/>
      <dgm:spPr/>
      <dgm:t>
        <a:bodyPr/>
        <a:lstStyle/>
        <a:p>
          <a:endParaRPr lang="en-US"/>
        </a:p>
      </dgm:t>
    </dgm:pt>
    <dgm:pt modelId="{2B408543-BABB-46F7-8406-D176D67CF39C}" type="sibTrans" cxnId="{A135F9DA-CE60-4520-A60E-56CD22681EF7}">
      <dgm:prSet/>
      <dgm:spPr/>
      <dgm:t>
        <a:bodyPr/>
        <a:lstStyle/>
        <a:p>
          <a:endParaRPr lang="en-US"/>
        </a:p>
      </dgm:t>
    </dgm:pt>
    <dgm:pt modelId="{A831ABAA-8C43-42AE-B0FA-C52CA4FE1FE6}">
      <dgm:prSet/>
      <dgm:spPr/>
      <dgm:t>
        <a:bodyPr/>
        <a:lstStyle/>
        <a:p>
          <a:pPr>
            <a:lnSpc>
              <a:spcPct val="100000"/>
            </a:lnSpc>
          </a:pPr>
          <a:r>
            <a:rPr lang="en-US" b="1"/>
            <a:t>Intent-based: </a:t>
          </a:r>
          <a:r>
            <a:rPr lang="en-US"/>
            <a:t>Intent-based analysis distinguishes between facts and opinions in a text. An online comment indicating dissatisfaction with changing a battery, for example, can motivate customer service to contact you to remedy the problem</a:t>
          </a:r>
        </a:p>
      </dgm:t>
    </dgm:pt>
    <dgm:pt modelId="{5AC39708-102C-4479-9AD9-D598EC800406}" type="parTrans" cxnId="{13358178-B2F2-4FCD-B0A5-0D7EE533FFC9}">
      <dgm:prSet/>
      <dgm:spPr/>
      <dgm:t>
        <a:bodyPr/>
        <a:lstStyle/>
        <a:p>
          <a:endParaRPr lang="en-US"/>
        </a:p>
      </dgm:t>
    </dgm:pt>
    <dgm:pt modelId="{10870DE5-88BB-4453-8667-AA4E1CDAFDFD}" type="sibTrans" cxnId="{13358178-B2F2-4FCD-B0A5-0D7EE533FFC9}">
      <dgm:prSet/>
      <dgm:spPr/>
      <dgm:t>
        <a:bodyPr/>
        <a:lstStyle/>
        <a:p>
          <a:endParaRPr lang="en-US"/>
        </a:p>
      </dgm:t>
    </dgm:pt>
    <dgm:pt modelId="{F12B2106-69E3-40A9-AC5F-C698C307281A}" type="pres">
      <dgm:prSet presAssocID="{919D1ED4-DF89-43C0-9EC4-48AA8441594C}" presName="root" presStyleCnt="0">
        <dgm:presLayoutVars>
          <dgm:dir/>
          <dgm:resizeHandles val="exact"/>
        </dgm:presLayoutVars>
      </dgm:prSet>
      <dgm:spPr/>
    </dgm:pt>
    <dgm:pt modelId="{553E3787-820F-4698-8703-5F77C3922D81}" type="pres">
      <dgm:prSet presAssocID="{12E8C9B7-678C-4AB0-A331-B22FC58538C6}" presName="compNode" presStyleCnt="0"/>
      <dgm:spPr/>
    </dgm:pt>
    <dgm:pt modelId="{EA4F8F91-3318-4974-A22F-45242B5FC63C}" type="pres">
      <dgm:prSet presAssocID="{12E8C9B7-678C-4AB0-A331-B22FC58538C6}" presName="bgRect" presStyleLbl="bgShp" presStyleIdx="0" presStyleCnt="2"/>
      <dgm:spPr/>
    </dgm:pt>
    <dgm:pt modelId="{C626C0F2-9DF0-4DCF-8A59-0988C78ECB1F}" type="pres">
      <dgm:prSet presAssocID="{12E8C9B7-678C-4AB0-A331-B22FC58538C6}"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Confused Face with Solid Fill"/>
        </a:ext>
      </dgm:extLst>
    </dgm:pt>
    <dgm:pt modelId="{BC3BF0E8-31DE-44CE-816C-135F66246060}" type="pres">
      <dgm:prSet presAssocID="{12E8C9B7-678C-4AB0-A331-B22FC58538C6}" presName="spaceRect" presStyleCnt="0"/>
      <dgm:spPr/>
    </dgm:pt>
    <dgm:pt modelId="{8E806453-A7CC-489A-A108-B79E064BA5BF}" type="pres">
      <dgm:prSet presAssocID="{12E8C9B7-678C-4AB0-A331-B22FC58538C6}" presName="parTx" presStyleLbl="revTx" presStyleIdx="0" presStyleCnt="2">
        <dgm:presLayoutVars>
          <dgm:chMax val="0"/>
          <dgm:chPref val="0"/>
        </dgm:presLayoutVars>
      </dgm:prSet>
      <dgm:spPr/>
    </dgm:pt>
    <dgm:pt modelId="{98C2C1D1-DF28-43F5-8209-A13F01474776}" type="pres">
      <dgm:prSet presAssocID="{2B408543-BABB-46F7-8406-D176D67CF39C}" presName="sibTrans" presStyleCnt="0"/>
      <dgm:spPr/>
    </dgm:pt>
    <dgm:pt modelId="{D2B8C046-6A6B-4944-9854-2125E8F0357C}" type="pres">
      <dgm:prSet presAssocID="{A831ABAA-8C43-42AE-B0FA-C52CA4FE1FE6}" presName="compNode" presStyleCnt="0"/>
      <dgm:spPr/>
    </dgm:pt>
    <dgm:pt modelId="{55DAB06E-4A9A-441E-980F-D92018080B7D}" type="pres">
      <dgm:prSet presAssocID="{A831ABAA-8C43-42AE-B0FA-C52CA4FE1FE6}" presName="bgRect" presStyleLbl="bgShp" presStyleIdx="1" presStyleCnt="2"/>
      <dgm:spPr/>
    </dgm:pt>
    <dgm:pt modelId="{1AC375AB-C652-4903-9112-BB1FCDC3FCF0}" type="pres">
      <dgm:prSet presAssocID="{A831ABAA-8C43-42AE-B0FA-C52CA4FE1FE6}"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mart Phone"/>
        </a:ext>
      </dgm:extLst>
    </dgm:pt>
    <dgm:pt modelId="{3574E22E-D56B-4BAD-8B0C-E2347E5DA6AA}" type="pres">
      <dgm:prSet presAssocID="{A831ABAA-8C43-42AE-B0FA-C52CA4FE1FE6}" presName="spaceRect" presStyleCnt="0"/>
      <dgm:spPr/>
    </dgm:pt>
    <dgm:pt modelId="{F9131F5F-82D5-474D-AF95-D1A5289F9F87}" type="pres">
      <dgm:prSet presAssocID="{A831ABAA-8C43-42AE-B0FA-C52CA4FE1FE6}" presName="parTx" presStyleLbl="revTx" presStyleIdx="1" presStyleCnt="2">
        <dgm:presLayoutVars>
          <dgm:chMax val="0"/>
          <dgm:chPref val="0"/>
        </dgm:presLayoutVars>
      </dgm:prSet>
      <dgm:spPr/>
    </dgm:pt>
  </dgm:ptLst>
  <dgm:cxnLst>
    <dgm:cxn modelId="{13358178-B2F2-4FCD-B0A5-0D7EE533FFC9}" srcId="{919D1ED4-DF89-43C0-9EC4-48AA8441594C}" destId="{A831ABAA-8C43-42AE-B0FA-C52CA4FE1FE6}" srcOrd="1" destOrd="0" parTransId="{5AC39708-102C-4479-9AD9-D598EC800406}" sibTransId="{10870DE5-88BB-4453-8667-AA4E1CDAFDFD}"/>
    <dgm:cxn modelId="{3B1B429B-9A01-4532-B400-C72413DF1C60}" type="presOf" srcId="{A831ABAA-8C43-42AE-B0FA-C52CA4FE1FE6}" destId="{F9131F5F-82D5-474D-AF95-D1A5289F9F87}" srcOrd="0" destOrd="0" presId="urn:microsoft.com/office/officeart/2018/2/layout/IconVerticalSolidList"/>
    <dgm:cxn modelId="{009333B5-74E3-4010-80DA-10195F44148C}" type="presOf" srcId="{12E8C9B7-678C-4AB0-A331-B22FC58538C6}" destId="{8E806453-A7CC-489A-A108-B79E064BA5BF}" srcOrd="0" destOrd="0" presId="urn:microsoft.com/office/officeart/2018/2/layout/IconVerticalSolidList"/>
    <dgm:cxn modelId="{1055A1CD-A5AB-40A7-AB34-4E9117654178}" type="presOf" srcId="{919D1ED4-DF89-43C0-9EC4-48AA8441594C}" destId="{F12B2106-69E3-40A9-AC5F-C698C307281A}" srcOrd="0" destOrd="0" presId="urn:microsoft.com/office/officeart/2018/2/layout/IconVerticalSolidList"/>
    <dgm:cxn modelId="{A135F9DA-CE60-4520-A60E-56CD22681EF7}" srcId="{919D1ED4-DF89-43C0-9EC4-48AA8441594C}" destId="{12E8C9B7-678C-4AB0-A331-B22FC58538C6}" srcOrd="0" destOrd="0" parTransId="{126A8603-0C9A-44E3-9974-D03DC905C772}" sibTransId="{2B408543-BABB-46F7-8406-D176D67CF39C}"/>
    <dgm:cxn modelId="{37A350FA-C675-4116-9325-BCCFB15631D2}" type="presParOf" srcId="{F12B2106-69E3-40A9-AC5F-C698C307281A}" destId="{553E3787-820F-4698-8703-5F77C3922D81}" srcOrd="0" destOrd="0" presId="urn:microsoft.com/office/officeart/2018/2/layout/IconVerticalSolidList"/>
    <dgm:cxn modelId="{805DF1BA-DE94-4B30-9CE6-D99C71EEB5E3}" type="presParOf" srcId="{553E3787-820F-4698-8703-5F77C3922D81}" destId="{EA4F8F91-3318-4974-A22F-45242B5FC63C}" srcOrd="0" destOrd="0" presId="urn:microsoft.com/office/officeart/2018/2/layout/IconVerticalSolidList"/>
    <dgm:cxn modelId="{99D02F22-A82C-4DDF-BC32-5B6A740D8CEB}" type="presParOf" srcId="{553E3787-820F-4698-8703-5F77C3922D81}" destId="{C626C0F2-9DF0-4DCF-8A59-0988C78ECB1F}" srcOrd="1" destOrd="0" presId="urn:microsoft.com/office/officeart/2018/2/layout/IconVerticalSolidList"/>
    <dgm:cxn modelId="{7341DAA7-8561-4171-88C3-936AE947822D}" type="presParOf" srcId="{553E3787-820F-4698-8703-5F77C3922D81}" destId="{BC3BF0E8-31DE-44CE-816C-135F66246060}" srcOrd="2" destOrd="0" presId="urn:microsoft.com/office/officeart/2018/2/layout/IconVerticalSolidList"/>
    <dgm:cxn modelId="{09C3415E-5BE7-412C-BAB8-EF182663B0D3}" type="presParOf" srcId="{553E3787-820F-4698-8703-5F77C3922D81}" destId="{8E806453-A7CC-489A-A108-B79E064BA5BF}" srcOrd="3" destOrd="0" presId="urn:microsoft.com/office/officeart/2018/2/layout/IconVerticalSolidList"/>
    <dgm:cxn modelId="{9882F77E-F9E7-4F34-BD0E-D70BCD73A5BE}" type="presParOf" srcId="{F12B2106-69E3-40A9-AC5F-C698C307281A}" destId="{98C2C1D1-DF28-43F5-8209-A13F01474776}" srcOrd="1" destOrd="0" presId="urn:microsoft.com/office/officeart/2018/2/layout/IconVerticalSolidList"/>
    <dgm:cxn modelId="{E0AAF3E3-7380-447F-B5BB-55D851ED5520}" type="presParOf" srcId="{F12B2106-69E3-40A9-AC5F-C698C307281A}" destId="{D2B8C046-6A6B-4944-9854-2125E8F0357C}" srcOrd="2" destOrd="0" presId="urn:microsoft.com/office/officeart/2018/2/layout/IconVerticalSolidList"/>
    <dgm:cxn modelId="{3A41819D-0B8A-447F-9D24-51B94CF7F047}" type="presParOf" srcId="{D2B8C046-6A6B-4944-9854-2125E8F0357C}" destId="{55DAB06E-4A9A-441E-980F-D92018080B7D}" srcOrd="0" destOrd="0" presId="urn:microsoft.com/office/officeart/2018/2/layout/IconVerticalSolidList"/>
    <dgm:cxn modelId="{07EAEDD9-FE2C-4D1D-9C80-3289FCE32041}" type="presParOf" srcId="{D2B8C046-6A6B-4944-9854-2125E8F0357C}" destId="{1AC375AB-C652-4903-9112-BB1FCDC3FCF0}" srcOrd="1" destOrd="0" presId="urn:microsoft.com/office/officeart/2018/2/layout/IconVerticalSolidList"/>
    <dgm:cxn modelId="{D275E305-4B24-4825-ABE2-1C3EC1099BF9}" type="presParOf" srcId="{D2B8C046-6A6B-4944-9854-2125E8F0357C}" destId="{3574E22E-D56B-4BAD-8B0C-E2347E5DA6AA}" srcOrd="2" destOrd="0" presId="urn:microsoft.com/office/officeart/2018/2/layout/IconVerticalSolidList"/>
    <dgm:cxn modelId="{6710F863-3041-4DF8-8485-1015D7B7DF85}" type="presParOf" srcId="{D2B8C046-6A6B-4944-9854-2125E8F0357C}" destId="{F9131F5F-82D5-474D-AF95-D1A5289F9F87}"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931F138-7F27-4B57-A43E-1DB5D744F758}"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A063CA89-98FD-454D-936A-3CD9589F9502}">
      <dgm:prSet/>
      <dgm:spPr/>
      <dgm:t>
        <a:bodyPr/>
        <a:lstStyle/>
        <a:p>
          <a:pPr>
            <a:lnSpc>
              <a:spcPct val="100000"/>
            </a:lnSpc>
          </a:pPr>
          <a:r>
            <a:rPr lang="en-US"/>
            <a:t>For the data exploration to know some statistical parameters like count mean standard deviation we use panda's.</a:t>
          </a:r>
        </a:p>
      </dgm:t>
    </dgm:pt>
    <dgm:pt modelId="{059AB215-F56F-4DC5-82FD-1FA8378166F5}" type="parTrans" cxnId="{8C777ACC-3330-4DD9-BE08-315D3D975665}">
      <dgm:prSet/>
      <dgm:spPr/>
      <dgm:t>
        <a:bodyPr/>
        <a:lstStyle/>
        <a:p>
          <a:endParaRPr lang="en-US"/>
        </a:p>
      </dgm:t>
    </dgm:pt>
    <dgm:pt modelId="{3BAF69F9-34DB-4DF6-8697-F8C6F45805A6}" type="sibTrans" cxnId="{8C777ACC-3330-4DD9-BE08-315D3D975665}">
      <dgm:prSet/>
      <dgm:spPr/>
      <dgm:t>
        <a:bodyPr/>
        <a:lstStyle/>
        <a:p>
          <a:endParaRPr lang="en-US"/>
        </a:p>
      </dgm:t>
    </dgm:pt>
    <dgm:pt modelId="{B56D30BF-2F2D-4908-AB7C-A9477DF12781}">
      <dgm:prSet/>
      <dgm:spPr/>
      <dgm:t>
        <a:bodyPr/>
        <a:lstStyle/>
        <a:p>
          <a:pPr>
            <a:lnSpc>
              <a:spcPct val="100000"/>
            </a:lnSpc>
          </a:pPr>
          <a:r>
            <a:rPr lang="en-US"/>
            <a:t>We use dataframe.info() to get a quick overview of the dataset.</a:t>
          </a:r>
        </a:p>
      </dgm:t>
    </dgm:pt>
    <dgm:pt modelId="{B89C00A0-EDF2-4D13-809C-25B312C84780}" type="parTrans" cxnId="{6843D3E5-97F8-4BF8-B87D-513603886AB8}">
      <dgm:prSet/>
      <dgm:spPr/>
      <dgm:t>
        <a:bodyPr/>
        <a:lstStyle/>
        <a:p>
          <a:endParaRPr lang="en-US"/>
        </a:p>
      </dgm:t>
    </dgm:pt>
    <dgm:pt modelId="{95C9A639-F7BD-4269-BEB9-F9DA6401DD5C}" type="sibTrans" cxnId="{6843D3E5-97F8-4BF8-B87D-513603886AB8}">
      <dgm:prSet/>
      <dgm:spPr/>
      <dgm:t>
        <a:bodyPr/>
        <a:lstStyle/>
        <a:p>
          <a:endParaRPr lang="en-US"/>
        </a:p>
      </dgm:t>
    </dgm:pt>
    <dgm:pt modelId="{98209EDF-93D5-4848-BF63-7BB5D2C6949C}">
      <dgm:prSet/>
      <dgm:spPr/>
      <dgm:t>
        <a:bodyPr/>
        <a:lstStyle/>
        <a:p>
          <a:pPr>
            <a:lnSpc>
              <a:spcPct val="100000"/>
            </a:lnSpc>
          </a:pPr>
          <a:r>
            <a:rPr lang="en-US"/>
            <a:t>For the data visualization we use matplotlib functionand seaborn</a:t>
          </a:r>
        </a:p>
      </dgm:t>
    </dgm:pt>
    <dgm:pt modelId="{89FB7A0E-B944-4EB1-8739-2FFAE3479AB6}" type="parTrans" cxnId="{74804509-4237-4A80-9B59-FCF5E5DD79AE}">
      <dgm:prSet/>
      <dgm:spPr/>
      <dgm:t>
        <a:bodyPr/>
        <a:lstStyle/>
        <a:p>
          <a:endParaRPr lang="en-US"/>
        </a:p>
      </dgm:t>
    </dgm:pt>
    <dgm:pt modelId="{26B17F79-420E-40E3-A2EF-0ED1DE276311}" type="sibTrans" cxnId="{74804509-4237-4A80-9B59-FCF5E5DD79AE}">
      <dgm:prSet/>
      <dgm:spPr/>
      <dgm:t>
        <a:bodyPr/>
        <a:lstStyle/>
        <a:p>
          <a:endParaRPr lang="en-US"/>
        </a:p>
      </dgm:t>
    </dgm:pt>
    <dgm:pt modelId="{ACA80958-AA84-4D4B-9344-E004115AE074}" type="pres">
      <dgm:prSet presAssocID="{4931F138-7F27-4B57-A43E-1DB5D744F758}" presName="root" presStyleCnt="0">
        <dgm:presLayoutVars>
          <dgm:dir/>
          <dgm:resizeHandles val="exact"/>
        </dgm:presLayoutVars>
      </dgm:prSet>
      <dgm:spPr/>
    </dgm:pt>
    <dgm:pt modelId="{56712E53-2C71-43F5-958D-61B049097649}" type="pres">
      <dgm:prSet presAssocID="{A063CA89-98FD-454D-936A-3CD9589F9502}" presName="compNode" presStyleCnt="0"/>
      <dgm:spPr/>
    </dgm:pt>
    <dgm:pt modelId="{0451FBF8-8D12-4B18-B2E4-FEAFC83A0FC5}" type="pres">
      <dgm:prSet presAssocID="{A063CA89-98FD-454D-936A-3CD9589F9502}"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Panda"/>
        </a:ext>
      </dgm:extLst>
    </dgm:pt>
    <dgm:pt modelId="{761D713D-91FA-4F82-80CA-56586B51860E}" type="pres">
      <dgm:prSet presAssocID="{A063CA89-98FD-454D-936A-3CD9589F9502}" presName="spaceRect" presStyleCnt="0"/>
      <dgm:spPr/>
    </dgm:pt>
    <dgm:pt modelId="{2F81A097-203F-40E8-963C-DD313498C455}" type="pres">
      <dgm:prSet presAssocID="{A063CA89-98FD-454D-936A-3CD9589F9502}" presName="textRect" presStyleLbl="revTx" presStyleIdx="0" presStyleCnt="3">
        <dgm:presLayoutVars>
          <dgm:chMax val="1"/>
          <dgm:chPref val="1"/>
        </dgm:presLayoutVars>
      </dgm:prSet>
      <dgm:spPr/>
    </dgm:pt>
    <dgm:pt modelId="{4E1171F6-EB48-4EA9-8D9B-AE5E4652B595}" type="pres">
      <dgm:prSet presAssocID="{3BAF69F9-34DB-4DF6-8697-F8C6F45805A6}" presName="sibTrans" presStyleCnt="0"/>
      <dgm:spPr/>
    </dgm:pt>
    <dgm:pt modelId="{8AEF1A65-6854-4F3E-9CDF-F15643164491}" type="pres">
      <dgm:prSet presAssocID="{B56D30BF-2F2D-4908-AB7C-A9477DF12781}" presName="compNode" presStyleCnt="0"/>
      <dgm:spPr/>
    </dgm:pt>
    <dgm:pt modelId="{69BCC104-00DD-41D4-9CF0-AB581351199A}" type="pres">
      <dgm:prSet presAssocID="{B56D30BF-2F2D-4908-AB7C-A9477DF1278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Database"/>
        </a:ext>
      </dgm:extLst>
    </dgm:pt>
    <dgm:pt modelId="{155C2E5C-F8C3-4D14-9A3B-C82898EAA486}" type="pres">
      <dgm:prSet presAssocID="{B56D30BF-2F2D-4908-AB7C-A9477DF12781}" presName="spaceRect" presStyleCnt="0"/>
      <dgm:spPr/>
    </dgm:pt>
    <dgm:pt modelId="{5DC4AED4-3283-4D2E-B2B3-69887D3AF187}" type="pres">
      <dgm:prSet presAssocID="{B56D30BF-2F2D-4908-AB7C-A9477DF12781}" presName="textRect" presStyleLbl="revTx" presStyleIdx="1" presStyleCnt="3">
        <dgm:presLayoutVars>
          <dgm:chMax val="1"/>
          <dgm:chPref val="1"/>
        </dgm:presLayoutVars>
      </dgm:prSet>
      <dgm:spPr/>
    </dgm:pt>
    <dgm:pt modelId="{213EC7CF-66E3-437F-8E68-5D118752E6FB}" type="pres">
      <dgm:prSet presAssocID="{95C9A639-F7BD-4269-BEB9-F9DA6401DD5C}" presName="sibTrans" presStyleCnt="0"/>
      <dgm:spPr/>
    </dgm:pt>
    <dgm:pt modelId="{3124896B-6E2B-4A88-B1F1-4A1A9B47F726}" type="pres">
      <dgm:prSet presAssocID="{98209EDF-93D5-4848-BF63-7BB5D2C6949C}" presName="compNode" presStyleCnt="0"/>
      <dgm:spPr/>
    </dgm:pt>
    <dgm:pt modelId="{5A064A9A-9817-4104-9F20-9423D160353C}" type="pres">
      <dgm:prSet presAssocID="{98209EDF-93D5-4848-BF63-7BB5D2C6949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Bar chart"/>
        </a:ext>
      </dgm:extLst>
    </dgm:pt>
    <dgm:pt modelId="{D88F03D8-06D8-403A-A96E-F337C2CFAAF9}" type="pres">
      <dgm:prSet presAssocID="{98209EDF-93D5-4848-BF63-7BB5D2C6949C}" presName="spaceRect" presStyleCnt="0"/>
      <dgm:spPr/>
    </dgm:pt>
    <dgm:pt modelId="{B79CF5B4-6ED6-4B2E-8270-73BD596FE7C6}" type="pres">
      <dgm:prSet presAssocID="{98209EDF-93D5-4848-BF63-7BB5D2C6949C}" presName="textRect" presStyleLbl="revTx" presStyleIdx="2" presStyleCnt="3">
        <dgm:presLayoutVars>
          <dgm:chMax val="1"/>
          <dgm:chPref val="1"/>
        </dgm:presLayoutVars>
      </dgm:prSet>
      <dgm:spPr/>
    </dgm:pt>
  </dgm:ptLst>
  <dgm:cxnLst>
    <dgm:cxn modelId="{74804509-4237-4A80-9B59-FCF5E5DD79AE}" srcId="{4931F138-7F27-4B57-A43E-1DB5D744F758}" destId="{98209EDF-93D5-4848-BF63-7BB5D2C6949C}" srcOrd="2" destOrd="0" parTransId="{89FB7A0E-B944-4EB1-8739-2FFAE3479AB6}" sibTransId="{26B17F79-420E-40E3-A2EF-0ED1DE276311}"/>
    <dgm:cxn modelId="{C1CB0111-D915-4D04-AA98-246CBBD207F7}" type="presOf" srcId="{A063CA89-98FD-454D-936A-3CD9589F9502}" destId="{2F81A097-203F-40E8-963C-DD313498C455}" srcOrd="0" destOrd="0" presId="urn:microsoft.com/office/officeart/2018/2/layout/IconLabelList"/>
    <dgm:cxn modelId="{C253581B-0B7F-4B7E-AE38-4C05AADCBF1B}" type="presOf" srcId="{4931F138-7F27-4B57-A43E-1DB5D744F758}" destId="{ACA80958-AA84-4D4B-9344-E004115AE074}" srcOrd="0" destOrd="0" presId="urn:microsoft.com/office/officeart/2018/2/layout/IconLabelList"/>
    <dgm:cxn modelId="{D44B9B68-59D0-49C6-9B32-E3F988BA72D0}" type="presOf" srcId="{98209EDF-93D5-4848-BF63-7BB5D2C6949C}" destId="{B79CF5B4-6ED6-4B2E-8270-73BD596FE7C6}" srcOrd="0" destOrd="0" presId="urn:microsoft.com/office/officeart/2018/2/layout/IconLabelList"/>
    <dgm:cxn modelId="{F4E068CB-B53B-49DD-A1EA-AA9D1544F244}" type="presOf" srcId="{B56D30BF-2F2D-4908-AB7C-A9477DF12781}" destId="{5DC4AED4-3283-4D2E-B2B3-69887D3AF187}" srcOrd="0" destOrd="0" presId="urn:microsoft.com/office/officeart/2018/2/layout/IconLabelList"/>
    <dgm:cxn modelId="{8C777ACC-3330-4DD9-BE08-315D3D975665}" srcId="{4931F138-7F27-4B57-A43E-1DB5D744F758}" destId="{A063CA89-98FD-454D-936A-3CD9589F9502}" srcOrd="0" destOrd="0" parTransId="{059AB215-F56F-4DC5-82FD-1FA8378166F5}" sibTransId="{3BAF69F9-34DB-4DF6-8697-F8C6F45805A6}"/>
    <dgm:cxn modelId="{6843D3E5-97F8-4BF8-B87D-513603886AB8}" srcId="{4931F138-7F27-4B57-A43E-1DB5D744F758}" destId="{B56D30BF-2F2D-4908-AB7C-A9477DF12781}" srcOrd="1" destOrd="0" parTransId="{B89C00A0-EDF2-4D13-809C-25B312C84780}" sibTransId="{95C9A639-F7BD-4269-BEB9-F9DA6401DD5C}"/>
    <dgm:cxn modelId="{F3780A9E-F588-48B2-8EE3-F050BBFE9A81}" type="presParOf" srcId="{ACA80958-AA84-4D4B-9344-E004115AE074}" destId="{56712E53-2C71-43F5-958D-61B049097649}" srcOrd="0" destOrd="0" presId="urn:microsoft.com/office/officeart/2018/2/layout/IconLabelList"/>
    <dgm:cxn modelId="{8BE25762-19E4-4ACE-9791-D51D8BA7B5DC}" type="presParOf" srcId="{56712E53-2C71-43F5-958D-61B049097649}" destId="{0451FBF8-8D12-4B18-B2E4-FEAFC83A0FC5}" srcOrd="0" destOrd="0" presId="urn:microsoft.com/office/officeart/2018/2/layout/IconLabelList"/>
    <dgm:cxn modelId="{8B164F6F-B95E-4EE5-A2EE-113EEB0BF678}" type="presParOf" srcId="{56712E53-2C71-43F5-958D-61B049097649}" destId="{761D713D-91FA-4F82-80CA-56586B51860E}" srcOrd="1" destOrd="0" presId="urn:microsoft.com/office/officeart/2018/2/layout/IconLabelList"/>
    <dgm:cxn modelId="{00619092-E1FB-42EF-9A48-1AA3D42928CC}" type="presParOf" srcId="{56712E53-2C71-43F5-958D-61B049097649}" destId="{2F81A097-203F-40E8-963C-DD313498C455}" srcOrd="2" destOrd="0" presId="urn:microsoft.com/office/officeart/2018/2/layout/IconLabelList"/>
    <dgm:cxn modelId="{44051571-6180-4358-8632-7D6BC13D2775}" type="presParOf" srcId="{ACA80958-AA84-4D4B-9344-E004115AE074}" destId="{4E1171F6-EB48-4EA9-8D9B-AE5E4652B595}" srcOrd="1" destOrd="0" presId="urn:microsoft.com/office/officeart/2018/2/layout/IconLabelList"/>
    <dgm:cxn modelId="{0726D9C5-95C0-4EE8-BA0A-E134599B6D76}" type="presParOf" srcId="{ACA80958-AA84-4D4B-9344-E004115AE074}" destId="{8AEF1A65-6854-4F3E-9CDF-F15643164491}" srcOrd="2" destOrd="0" presId="urn:microsoft.com/office/officeart/2018/2/layout/IconLabelList"/>
    <dgm:cxn modelId="{71F8FE48-B0D8-4505-941E-C8FF0587F401}" type="presParOf" srcId="{8AEF1A65-6854-4F3E-9CDF-F15643164491}" destId="{69BCC104-00DD-41D4-9CF0-AB581351199A}" srcOrd="0" destOrd="0" presId="urn:microsoft.com/office/officeart/2018/2/layout/IconLabelList"/>
    <dgm:cxn modelId="{1C8430DD-25BB-4876-9CAD-22AB36832A71}" type="presParOf" srcId="{8AEF1A65-6854-4F3E-9CDF-F15643164491}" destId="{155C2E5C-F8C3-4D14-9A3B-C82898EAA486}" srcOrd="1" destOrd="0" presId="urn:microsoft.com/office/officeart/2018/2/layout/IconLabelList"/>
    <dgm:cxn modelId="{018FC857-83AC-4AAF-8E15-00790235AD66}" type="presParOf" srcId="{8AEF1A65-6854-4F3E-9CDF-F15643164491}" destId="{5DC4AED4-3283-4D2E-B2B3-69887D3AF187}" srcOrd="2" destOrd="0" presId="urn:microsoft.com/office/officeart/2018/2/layout/IconLabelList"/>
    <dgm:cxn modelId="{88A95726-5C9D-4DB1-B762-1C17EE7DCDD8}" type="presParOf" srcId="{ACA80958-AA84-4D4B-9344-E004115AE074}" destId="{213EC7CF-66E3-437F-8E68-5D118752E6FB}" srcOrd="3" destOrd="0" presId="urn:microsoft.com/office/officeart/2018/2/layout/IconLabelList"/>
    <dgm:cxn modelId="{845A90BA-A8EA-49B2-A077-E5D70BFB31E0}" type="presParOf" srcId="{ACA80958-AA84-4D4B-9344-E004115AE074}" destId="{3124896B-6E2B-4A88-B1F1-4A1A9B47F726}" srcOrd="4" destOrd="0" presId="urn:microsoft.com/office/officeart/2018/2/layout/IconLabelList"/>
    <dgm:cxn modelId="{0DB6B9A1-15B8-407C-806D-2CCDAE024775}" type="presParOf" srcId="{3124896B-6E2B-4A88-B1F1-4A1A9B47F726}" destId="{5A064A9A-9817-4104-9F20-9423D160353C}" srcOrd="0" destOrd="0" presId="urn:microsoft.com/office/officeart/2018/2/layout/IconLabelList"/>
    <dgm:cxn modelId="{C316BA96-8351-41A1-93C5-4AEE7DACC87E}" type="presParOf" srcId="{3124896B-6E2B-4A88-B1F1-4A1A9B47F726}" destId="{D88F03D8-06D8-403A-A96E-F337C2CFAAF9}" srcOrd="1" destOrd="0" presId="urn:microsoft.com/office/officeart/2018/2/layout/IconLabelList"/>
    <dgm:cxn modelId="{51DE8A7A-BC0B-42A2-AD14-60E815F4A706}" type="presParOf" srcId="{3124896B-6E2B-4A88-B1F1-4A1A9B47F726}" destId="{B79CF5B4-6ED6-4B2E-8270-73BD596FE7C6}"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19AB94A-1891-4CA1-BD0C-94F676EFDC93}"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AB63001F-F35B-4B53-A238-01DE27BB52C4}">
      <dgm:prSet/>
      <dgm:spPr/>
      <dgm:t>
        <a:bodyPr/>
        <a:lstStyle/>
        <a:p>
          <a:r>
            <a:rPr lang="en-US"/>
            <a:t>A hotel review is generally described as the brief statement expressing a person's evaluation of their experience staying at a particular hotel</a:t>
          </a:r>
        </a:p>
      </dgm:t>
    </dgm:pt>
    <dgm:pt modelId="{15E4078D-539B-4024-9E25-60FE0D370EE3}" type="parTrans" cxnId="{DDEB139A-CE5B-4331-95B3-EB91A41D7B0E}">
      <dgm:prSet/>
      <dgm:spPr/>
      <dgm:t>
        <a:bodyPr/>
        <a:lstStyle/>
        <a:p>
          <a:endParaRPr lang="en-US"/>
        </a:p>
      </dgm:t>
    </dgm:pt>
    <dgm:pt modelId="{256FFE04-28A8-42CD-B5B9-965EDFD295B8}" type="sibTrans" cxnId="{DDEB139A-CE5B-4331-95B3-EB91A41D7B0E}">
      <dgm:prSet/>
      <dgm:spPr/>
      <dgm:t>
        <a:bodyPr/>
        <a:lstStyle/>
        <a:p>
          <a:endParaRPr lang="en-US"/>
        </a:p>
      </dgm:t>
    </dgm:pt>
    <dgm:pt modelId="{1E32BA03-4ADC-4F28-8278-83EED2026D8C}">
      <dgm:prSet/>
      <dgm:spPr/>
      <dgm:t>
        <a:bodyPr/>
        <a:lstStyle/>
        <a:p>
          <a:r>
            <a:rPr lang="en-US"/>
            <a:t>Hotel review evaluations typically contain feedback on the overall experience by the guests</a:t>
          </a:r>
        </a:p>
      </dgm:t>
    </dgm:pt>
    <dgm:pt modelId="{EBB3874A-CC3C-42C7-AA82-17BEBC7A5FF0}" type="parTrans" cxnId="{19EA32B8-B308-46A1-BFE1-24FCD602308A}">
      <dgm:prSet/>
      <dgm:spPr/>
      <dgm:t>
        <a:bodyPr/>
        <a:lstStyle/>
        <a:p>
          <a:endParaRPr lang="en-US"/>
        </a:p>
      </dgm:t>
    </dgm:pt>
    <dgm:pt modelId="{2941A0C1-FA88-4D73-8099-943F53DE1338}" type="sibTrans" cxnId="{19EA32B8-B308-46A1-BFE1-24FCD602308A}">
      <dgm:prSet/>
      <dgm:spPr/>
      <dgm:t>
        <a:bodyPr/>
        <a:lstStyle/>
        <a:p>
          <a:endParaRPr lang="en-US"/>
        </a:p>
      </dgm:t>
    </dgm:pt>
    <dgm:pt modelId="{A551F866-155A-4CC4-9B98-7DACDA482855}" type="pres">
      <dgm:prSet presAssocID="{119AB94A-1891-4CA1-BD0C-94F676EFDC93}" presName="root" presStyleCnt="0">
        <dgm:presLayoutVars>
          <dgm:dir/>
          <dgm:resizeHandles val="exact"/>
        </dgm:presLayoutVars>
      </dgm:prSet>
      <dgm:spPr/>
    </dgm:pt>
    <dgm:pt modelId="{ED72A9B5-2DA4-4DBA-AC8E-6A0B16DC75F6}" type="pres">
      <dgm:prSet presAssocID="{AB63001F-F35B-4B53-A238-01DE27BB52C4}" presName="compNode" presStyleCnt="0"/>
      <dgm:spPr/>
    </dgm:pt>
    <dgm:pt modelId="{9646BEAE-621F-41BA-801E-70C101C71AB5}" type="pres">
      <dgm:prSet presAssocID="{AB63001F-F35B-4B53-A238-01DE27BB52C4}"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Questions"/>
        </a:ext>
      </dgm:extLst>
    </dgm:pt>
    <dgm:pt modelId="{670A9FF3-70C1-497B-9DFC-AC93232FF7D4}" type="pres">
      <dgm:prSet presAssocID="{AB63001F-F35B-4B53-A238-01DE27BB52C4}" presName="spaceRect" presStyleCnt="0"/>
      <dgm:spPr/>
    </dgm:pt>
    <dgm:pt modelId="{89E400EE-C5A9-4E2F-88C9-E7ED51C3CFEA}" type="pres">
      <dgm:prSet presAssocID="{AB63001F-F35B-4B53-A238-01DE27BB52C4}" presName="textRect" presStyleLbl="revTx" presStyleIdx="0" presStyleCnt="2">
        <dgm:presLayoutVars>
          <dgm:chMax val="1"/>
          <dgm:chPref val="1"/>
        </dgm:presLayoutVars>
      </dgm:prSet>
      <dgm:spPr/>
    </dgm:pt>
    <dgm:pt modelId="{EB3AC1F7-6E81-4A81-B792-DF9661123B5F}" type="pres">
      <dgm:prSet presAssocID="{256FFE04-28A8-42CD-B5B9-965EDFD295B8}" presName="sibTrans" presStyleCnt="0"/>
      <dgm:spPr/>
    </dgm:pt>
    <dgm:pt modelId="{B3837F80-36D6-4110-8861-0C24F3EA9E31}" type="pres">
      <dgm:prSet presAssocID="{1E32BA03-4ADC-4F28-8278-83EED2026D8C}" presName="compNode" presStyleCnt="0"/>
      <dgm:spPr/>
    </dgm:pt>
    <dgm:pt modelId="{FE6F9FE0-9775-46E1-80B2-041BAC2184BA}" type="pres">
      <dgm:prSet presAssocID="{1E32BA03-4ADC-4F28-8278-83EED2026D8C}"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miling Face with No Fill"/>
        </a:ext>
      </dgm:extLst>
    </dgm:pt>
    <dgm:pt modelId="{9D4A3DC4-A577-4859-936F-3FA22849B7CB}" type="pres">
      <dgm:prSet presAssocID="{1E32BA03-4ADC-4F28-8278-83EED2026D8C}" presName="spaceRect" presStyleCnt="0"/>
      <dgm:spPr/>
    </dgm:pt>
    <dgm:pt modelId="{8FDBB353-B5CE-46B7-9190-155CD5C2AFED}" type="pres">
      <dgm:prSet presAssocID="{1E32BA03-4ADC-4F28-8278-83EED2026D8C}" presName="textRect" presStyleLbl="revTx" presStyleIdx="1" presStyleCnt="2">
        <dgm:presLayoutVars>
          <dgm:chMax val="1"/>
          <dgm:chPref val="1"/>
        </dgm:presLayoutVars>
      </dgm:prSet>
      <dgm:spPr/>
    </dgm:pt>
  </dgm:ptLst>
  <dgm:cxnLst>
    <dgm:cxn modelId="{6EFFC099-9D2C-4A0D-B1AB-9D5FC52F24F7}" type="presOf" srcId="{1E32BA03-4ADC-4F28-8278-83EED2026D8C}" destId="{8FDBB353-B5CE-46B7-9190-155CD5C2AFED}" srcOrd="0" destOrd="0" presId="urn:microsoft.com/office/officeart/2018/2/layout/IconLabelList"/>
    <dgm:cxn modelId="{DDEB139A-CE5B-4331-95B3-EB91A41D7B0E}" srcId="{119AB94A-1891-4CA1-BD0C-94F676EFDC93}" destId="{AB63001F-F35B-4B53-A238-01DE27BB52C4}" srcOrd="0" destOrd="0" parTransId="{15E4078D-539B-4024-9E25-60FE0D370EE3}" sibTransId="{256FFE04-28A8-42CD-B5B9-965EDFD295B8}"/>
    <dgm:cxn modelId="{19EA32B8-B308-46A1-BFE1-24FCD602308A}" srcId="{119AB94A-1891-4CA1-BD0C-94F676EFDC93}" destId="{1E32BA03-4ADC-4F28-8278-83EED2026D8C}" srcOrd="1" destOrd="0" parTransId="{EBB3874A-CC3C-42C7-AA82-17BEBC7A5FF0}" sibTransId="{2941A0C1-FA88-4D73-8099-943F53DE1338}"/>
    <dgm:cxn modelId="{6509E6C0-6395-4D35-A4E4-CACBB1E31BF8}" type="presOf" srcId="{AB63001F-F35B-4B53-A238-01DE27BB52C4}" destId="{89E400EE-C5A9-4E2F-88C9-E7ED51C3CFEA}" srcOrd="0" destOrd="0" presId="urn:microsoft.com/office/officeart/2018/2/layout/IconLabelList"/>
    <dgm:cxn modelId="{8B8C11E1-2A82-4E6F-A32C-7D39BF3805B6}" type="presOf" srcId="{119AB94A-1891-4CA1-BD0C-94F676EFDC93}" destId="{A551F866-155A-4CC4-9B98-7DACDA482855}" srcOrd="0" destOrd="0" presId="urn:microsoft.com/office/officeart/2018/2/layout/IconLabelList"/>
    <dgm:cxn modelId="{9381F888-3504-41F3-A17B-E2EC9EE59F90}" type="presParOf" srcId="{A551F866-155A-4CC4-9B98-7DACDA482855}" destId="{ED72A9B5-2DA4-4DBA-AC8E-6A0B16DC75F6}" srcOrd="0" destOrd="0" presId="urn:microsoft.com/office/officeart/2018/2/layout/IconLabelList"/>
    <dgm:cxn modelId="{6615F99E-8AE7-45DB-BE71-AD33FB7F7CFA}" type="presParOf" srcId="{ED72A9B5-2DA4-4DBA-AC8E-6A0B16DC75F6}" destId="{9646BEAE-621F-41BA-801E-70C101C71AB5}" srcOrd="0" destOrd="0" presId="urn:microsoft.com/office/officeart/2018/2/layout/IconLabelList"/>
    <dgm:cxn modelId="{A651436A-10EA-4E65-AA09-755B0800055E}" type="presParOf" srcId="{ED72A9B5-2DA4-4DBA-AC8E-6A0B16DC75F6}" destId="{670A9FF3-70C1-497B-9DFC-AC93232FF7D4}" srcOrd="1" destOrd="0" presId="urn:microsoft.com/office/officeart/2018/2/layout/IconLabelList"/>
    <dgm:cxn modelId="{75082DAF-2259-4345-934A-B3F46F8EC2AF}" type="presParOf" srcId="{ED72A9B5-2DA4-4DBA-AC8E-6A0B16DC75F6}" destId="{89E400EE-C5A9-4E2F-88C9-E7ED51C3CFEA}" srcOrd="2" destOrd="0" presId="urn:microsoft.com/office/officeart/2018/2/layout/IconLabelList"/>
    <dgm:cxn modelId="{D2A3E2E8-3DB4-4704-A9AC-EF2D30BDEBB8}" type="presParOf" srcId="{A551F866-155A-4CC4-9B98-7DACDA482855}" destId="{EB3AC1F7-6E81-4A81-B792-DF9661123B5F}" srcOrd="1" destOrd="0" presId="urn:microsoft.com/office/officeart/2018/2/layout/IconLabelList"/>
    <dgm:cxn modelId="{BD71C376-EB1F-4470-B6C9-2692EF6F6461}" type="presParOf" srcId="{A551F866-155A-4CC4-9B98-7DACDA482855}" destId="{B3837F80-36D6-4110-8861-0C24F3EA9E31}" srcOrd="2" destOrd="0" presId="urn:microsoft.com/office/officeart/2018/2/layout/IconLabelList"/>
    <dgm:cxn modelId="{1527DC73-09CD-484E-B103-BCB910A69100}" type="presParOf" srcId="{B3837F80-36D6-4110-8861-0C24F3EA9E31}" destId="{FE6F9FE0-9775-46E1-80B2-041BAC2184BA}" srcOrd="0" destOrd="0" presId="urn:microsoft.com/office/officeart/2018/2/layout/IconLabelList"/>
    <dgm:cxn modelId="{B245411B-7E09-4B07-BC7E-D2BF534B5CC0}" type="presParOf" srcId="{B3837F80-36D6-4110-8861-0C24F3EA9E31}" destId="{9D4A3DC4-A577-4859-936F-3FA22849B7CB}" srcOrd="1" destOrd="0" presId="urn:microsoft.com/office/officeart/2018/2/layout/IconLabelList"/>
    <dgm:cxn modelId="{39F2F1EB-972E-4DB8-B419-0CC12C06F243}" type="presParOf" srcId="{B3837F80-36D6-4110-8861-0C24F3EA9E31}" destId="{8FDBB353-B5CE-46B7-9190-155CD5C2AFED}"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35E96EF-3878-4DA5-A005-8E7C73CC134B}" type="doc">
      <dgm:prSet loTypeId="urn:microsoft.com/office/officeart/2016/7/layout/LinearBlockProcessNumbered" loCatId="process" qsTypeId="urn:microsoft.com/office/officeart/2005/8/quickstyle/simple1" qsCatId="simple" csTypeId="urn:microsoft.com/office/officeart/2005/8/colors/colorful2" csCatId="colorful" phldr="1"/>
      <dgm:spPr/>
      <dgm:t>
        <a:bodyPr/>
        <a:lstStyle/>
        <a:p>
          <a:endParaRPr lang="en-US"/>
        </a:p>
      </dgm:t>
    </dgm:pt>
    <dgm:pt modelId="{CC15EF60-33AB-4B2E-AD2F-964971750102}">
      <dgm:prSet/>
      <dgm:spPr/>
      <dgm:t>
        <a:bodyPr/>
        <a:lstStyle/>
        <a:p>
          <a:r>
            <a:rPr lang="en-US"/>
            <a:t>In Data cleaning we usually clean and preprocess the dataset.</a:t>
          </a:r>
        </a:p>
      </dgm:t>
    </dgm:pt>
    <dgm:pt modelId="{43E0B7A0-E759-4A16-8AC8-A50B1677974F}" type="parTrans" cxnId="{C601A355-4379-4A42-A57B-129E091FEA68}">
      <dgm:prSet/>
      <dgm:spPr/>
      <dgm:t>
        <a:bodyPr/>
        <a:lstStyle/>
        <a:p>
          <a:endParaRPr lang="en-US"/>
        </a:p>
      </dgm:t>
    </dgm:pt>
    <dgm:pt modelId="{91AB161B-63F4-4FFA-9946-44560108A7B6}" type="sibTrans" cxnId="{C601A355-4379-4A42-A57B-129E091FEA68}">
      <dgm:prSet phldrT="01"/>
      <dgm:spPr/>
      <dgm:t>
        <a:bodyPr/>
        <a:lstStyle/>
        <a:p>
          <a:r>
            <a:rPr lang="en-US"/>
            <a:t>01</a:t>
          </a:r>
        </a:p>
      </dgm:t>
    </dgm:pt>
    <dgm:pt modelId="{3904D579-6E58-492D-B596-A63CABAAA831}">
      <dgm:prSet/>
      <dgm:spPr/>
      <dgm:t>
        <a:bodyPr/>
        <a:lstStyle/>
        <a:p>
          <a:r>
            <a:rPr lang="en-US"/>
            <a:t>We use the Doc2vec function for converting text to vectors which is a part of gensim module.</a:t>
          </a:r>
        </a:p>
      </dgm:t>
    </dgm:pt>
    <dgm:pt modelId="{D7D70FF8-8ECE-4264-A77D-88E242F4537D}" type="parTrans" cxnId="{A7774CA3-6026-4407-98C9-F00B03CDCE31}">
      <dgm:prSet/>
      <dgm:spPr/>
      <dgm:t>
        <a:bodyPr/>
        <a:lstStyle/>
        <a:p>
          <a:endParaRPr lang="en-US"/>
        </a:p>
      </dgm:t>
    </dgm:pt>
    <dgm:pt modelId="{A4DB2A1D-AEA2-40AD-95E8-5442D70BAE52}" type="sibTrans" cxnId="{A7774CA3-6026-4407-98C9-F00B03CDCE31}">
      <dgm:prSet phldrT="02"/>
      <dgm:spPr/>
      <dgm:t>
        <a:bodyPr/>
        <a:lstStyle/>
        <a:p>
          <a:r>
            <a:rPr lang="en-US"/>
            <a:t>02</a:t>
          </a:r>
        </a:p>
      </dgm:t>
    </dgm:pt>
    <dgm:pt modelId="{B1C52561-21B2-4763-A7AE-798E7CC934CB}">
      <dgm:prSet/>
      <dgm:spPr/>
      <dgm:t>
        <a:bodyPr/>
        <a:lstStyle/>
        <a:p>
          <a:r>
            <a:rPr lang="en-US"/>
            <a:t>We plot the word Cloud and polarity score by using SentimentIntensityAnalyzer</a:t>
          </a:r>
        </a:p>
      </dgm:t>
    </dgm:pt>
    <dgm:pt modelId="{9651B231-6D4A-48C7-A045-9D7FBD5022C6}" type="parTrans" cxnId="{688D147D-DAC4-4800-9701-5027764AF097}">
      <dgm:prSet/>
      <dgm:spPr/>
      <dgm:t>
        <a:bodyPr/>
        <a:lstStyle/>
        <a:p>
          <a:endParaRPr lang="en-US"/>
        </a:p>
      </dgm:t>
    </dgm:pt>
    <dgm:pt modelId="{7A87770C-49E1-4D45-A3DD-99F293D4E4E9}" type="sibTrans" cxnId="{688D147D-DAC4-4800-9701-5027764AF097}">
      <dgm:prSet phldrT="03"/>
      <dgm:spPr/>
      <dgm:t>
        <a:bodyPr/>
        <a:lstStyle/>
        <a:p>
          <a:r>
            <a:rPr lang="en-US"/>
            <a:t>03</a:t>
          </a:r>
        </a:p>
      </dgm:t>
    </dgm:pt>
    <dgm:pt modelId="{B4A53329-E529-4A78-8330-A5F65E4657F0}" type="pres">
      <dgm:prSet presAssocID="{F35E96EF-3878-4DA5-A005-8E7C73CC134B}" presName="Name0" presStyleCnt="0">
        <dgm:presLayoutVars>
          <dgm:animLvl val="lvl"/>
          <dgm:resizeHandles val="exact"/>
        </dgm:presLayoutVars>
      </dgm:prSet>
      <dgm:spPr/>
    </dgm:pt>
    <dgm:pt modelId="{72C60F55-9000-4BA7-9BE7-904DA77DBCA0}" type="pres">
      <dgm:prSet presAssocID="{CC15EF60-33AB-4B2E-AD2F-964971750102}" presName="compositeNode" presStyleCnt="0">
        <dgm:presLayoutVars>
          <dgm:bulletEnabled val="1"/>
        </dgm:presLayoutVars>
      </dgm:prSet>
      <dgm:spPr/>
    </dgm:pt>
    <dgm:pt modelId="{5EC1F9FC-9DDA-4602-A86E-8CFD3D6A661D}" type="pres">
      <dgm:prSet presAssocID="{CC15EF60-33AB-4B2E-AD2F-964971750102}" presName="bgRect" presStyleLbl="alignNode1" presStyleIdx="0" presStyleCnt="3"/>
      <dgm:spPr/>
    </dgm:pt>
    <dgm:pt modelId="{4B7133E7-012B-401A-B075-668F41BF5914}" type="pres">
      <dgm:prSet presAssocID="{91AB161B-63F4-4FFA-9946-44560108A7B6}" presName="sibTransNodeRect" presStyleLbl="alignNode1" presStyleIdx="0" presStyleCnt="3">
        <dgm:presLayoutVars>
          <dgm:chMax val="0"/>
          <dgm:bulletEnabled val="1"/>
        </dgm:presLayoutVars>
      </dgm:prSet>
      <dgm:spPr/>
    </dgm:pt>
    <dgm:pt modelId="{981279FD-39FB-4856-80F1-3CA71699E288}" type="pres">
      <dgm:prSet presAssocID="{CC15EF60-33AB-4B2E-AD2F-964971750102}" presName="nodeRect" presStyleLbl="alignNode1" presStyleIdx="0" presStyleCnt="3">
        <dgm:presLayoutVars>
          <dgm:bulletEnabled val="1"/>
        </dgm:presLayoutVars>
      </dgm:prSet>
      <dgm:spPr/>
    </dgm:pt>
    <dgm:pt modelId="{B80A968E-C302-45DC-8E1E-65F3D760F3C8}" type="pres">
      <dgm:prSet presAssocID="{91AB161B-63F4-4FFA-9946-44560108A7B6}" presName="sibTrans" presStyleCnt="0"/>
      <dgm:spPr/>
    </dgm:pt>
    <dgm:pt modelId="{44B49EDE-9BC7-4B20-A5E7-A72374EB1875}" type="pres">
      <dgm:prSet presAssocID="{3904D579-6E58-492D-B596-A63CABAAA831}" presName="compositeNode" presStyleCnt="0">
        <dgm:presLayoutVars>
          <dgm:bulletEnabled val="1"/>
        </dgm:presLayoutVars>
      </dgm:prSet>
      <dgm:spPr/>
    </dgm:pt>
    <dgm:pt modelId="{B5F2F989-217E-4E38-A950-4EF5601FE38D}" type="pres">
      <dgm:prSet presAssocID="{3904D579-6E58-492D-B596-A63CABAAA831}" presName="bgRect" presStyleLbl="alignNode1" presStyleIdx="1" presStyleCnt="3"/>
      <dgm:spPr/>
    </dgm:pt>
    <dgm:pt modelId="{17DAA102-F38D-4B4A-8CE7-C775FB371177}" type="pres">
      <dgm:prSet presAssocID="{A4DB2A1D-AEA2-40AD-95E8-5442D70BAE52}" presName="sibTransNodeRect" presStyleLbl="alignNode1" presStyleIdx="1" presStyleCnt="3">
        <dgm:presLayoutVars>
          <dgm:chMax val="0"/>
          <dgm:bulletEnabled val="1"/>
        </dgm:presLayoutVars>
      </dgm:prSet>
      <dgm:spPr/>
    </dgm:pt>
    <dgm:pt modelId="{B4DB3961-E189-4473-A2BE-1ED5A3F48FF4}" type="pres">
      <dgm:prSet presAssocID="{3904D579-6E58-492D-B596-A63CABAAA831}" presName="nodeRect" presStyleLbl="alignNode1" presStyleIdx="1" presStyleCnt="3">
        <dgm:presLayoutVars>
          <dgm:bulletEnabled val="1"/>
        </dgm:presLayoutVars>
      </dgm:prSet>
      <dgm:spPr/>
    </dgm:pt>
    <dgm:pt modelId="{4C2ACB24-AD02-441A-8A42-A0955F0ECA75}" type="pres">
      <dgm:prSet presAssocID="{A4DB2A1D-AEA2-40AD-95E8-5442D70BAE52}" presName="sibTrans" presStyleCnt="0"/>
      <dgm:spPr/>
    </dgm:pt>
    <dgm:pt modelId="{0DAB8F4E-574A-4E3B-80B1-74DB7D898934}" type="pres">
      <dgm:prSet presAssocID="{B1C52561-21B2-4763-A7AE-798E7CC934CB}" presName="compositeNode" presStyleCnt="0">
        <dgm:presLayoutVars>
          <dgm:bulletEnabled val="1"/>
        </dgm:presLayoutVars>
      </dgm:prSet>
      <dgm:spPr/>
    </dgm:pt>
    <dgm:pt modelId="{C9606B90-2A82-440F-98AF-3F4C33E75D40}" type="pres">
      <dgm:prSet presAssocID="{B1C52561-21B2-4763-A7AE-798E7CC934CB}" presName="bgRect" presStyleLbl="alignNode1" presStyleIdx="2" presStyleCnt="3"/>
      <dgm:spPr/>
    </dgm:pt>
    <dgm:pt modelId="{0D7673F3-3C51-455C-BAC9-81970E7F0DFA}" type="pres">
      <dgm:prSet presAssocID="{7A87770C-49E1-4D45-A3DD-99F293D4E4E9}" presName="sibTransNodeRect" presStyleLbl="alignNode1" presStyleIdx="2" presStyleCnt="3">
        <dgm:presLayoutVars>
          <dgm:chMax val="0"/>
          <dgm:bulletEnabled val="1"/>
        </dgm:presLayoutVars>
      </dgm:prSet>
      <dgm:spPr/>
    </dgm:pt>
    <dgm:pt modelId="{6D4D0050-C275-4CEA-BE99-E791F9E54B3F}" type="pres">
      <dgm:prSet presAssocID="{B1C52561-21B2-4763-A7AE-798E7CC934CB}" presName="nodeRect" presStyleLbl="alignNode1" presStyleIdx="2" presStyleCnt="3">
        <dgm:presLayoutVars>
          <dgm:bulletEnabled val="1"/>
        </dgm:presLayoutVars>
      </dgm:prSet>
      <dgm:spPr/>
    </dgm:pt>
  </dgm:ptLst>
  <dgm:cxnLst>
    <dgm:cxn modelId="{27EA0A0B-2D93-40AD-B3B3-F2EE66029008}" type="presOf" srcId="{3904D579-6E58-492D-B596-A63CABAAA831}" destId="{B5F2F989-217E-4E38-A950-4EF5601FE38D}" srcOrd="0" destOrd="0" presId="urn:microsoft.com/office/officeart/2016/7/layout/LinearBlockProcessNumbered"/>
    <dgm:cxn modelId="{58A6311D-DAC1-480F-A1B9-CB313CC24AD2}" type="presOf" srcId="{CC15EF60-33AB-4B2E-AD2F-964971750102}" destId="{5EC1F9FC-9DDA-4602-A86E-8CFD3D6A661D}" srcOrd="0" destOrd="0" presId="urn:microsoft.com/office/officeart/2016/7/layout/LinearBlockProcessNumbered"/>
    <dgm:cxn modelId="{C601A355-4379-4A42-A57B-129E091FEA68}" srcId="{F35E96EF-3878-4DA5-A005-8E7C73CC134B}" destId="{CC15EF60-33AB-4B2E-AD2F-964971750102}" srcOrd="0" destOrd="0" parTransId="{43E0B7A0-E759-4A16-8AC8-A50B1677974F}" sibTransId="{91AB161B-63F4-4FFA-9946-44560108A7B6}"/>
    <dgm:cxn modelId="{688D147D-DAC4-4800-9701-5027764AF097}" srcId="{F35E96EF-3878-4DA5-A005-8E7C73CC134B}" destId="{B1C52561-21B2-4763-A7AE-798E7CC934CB}" srcOrd="2" destOrd="0" parTransId="{9651B231-6D4A-48C7-A045-9D7FBD5022C6}" sibTransId="{7A87770C-49E1-4D45-A3DD-99F293D4E4E9}"/>
    <dgm:cxn modelId="{B8EC037F-D17E-4777-83BB-B031F007572D}" type="presOf" srcId="{CC15EF60-33AB-4B2E-AD2F-964971750102}" destId="{981279FD-39FB-4856-80F1-3CA71699E288}" srcOrd="1" destOrd="0" presId="urn:microsoft.com/office/officeart/2016/7/layout/LinearBlockProcessNumbered"/>
    <dgm:cxn modelId="{0FB60F83-0033-46B1-B59F-64B6B37A5704}" type="presOf" srcId="{B1C52561-21B2-4763-A7AE-798E7CC934CB}" destId="{C9606B90-2A82-440F-98AF-3F4C33E75D40}" srcOrd="0" destOrd="0" presId="urn:microsoft.com/office/officeart/2016/7/layout/LinearBlockProcessNumbered"/>
    <dgm:cxn modelId="{6BFAD585-9150-4988-943A-E7D8F92C7856}" type="presOf" srcId="{3904D579-6E58-492D-B596-A63CABAAA831}" destId="{B4DB3961-E189-4473-A2BE-1ED5A3F48FF4}" srcOrd="1" destOrd="0" presId="urn:microsoft.com/office/officeart/2016/7/layout/LinearBlockProcessNumbered"/>
    <dgm:cxn modelId="{D49A6899-1DBF-4C62-BA33-CEAEFAE7A826}" type="presOf" srcId="{91AB161B-63F4-4FFA-9946-44560108A7B6}" destId="{4B7133E7-012B-401A-B075-668F41BF5914}" srcOrd="0" destOrd="0" presId="urn:microsoft.com/office/officeart/2016/7/layout/LinearBlockProcessNumbered"/>
    <dgm:cxn modelId="{A7774CA3-6026-4407-98C9-F00B03CDCE31}" srcId="{F35E96EF-3878-4DA5-A005-8E7C73CC134B}" destId="{3904D579-6E58-492D-B596-A63CABAAA831}" srcOrd="1" destOrd="0" parTransId="{D7D70FF8-8ECE-4264-A77D-88E242F4537D}" sibTransId="{A4DB2A1D-AEA2-40AD-95E8-5442D70BAE52}"/>
    <dgm:cxn modelId="{8AAB39AC-B17A-4622-81BF-975150999FDF}" type="presOf" srcId="{F35E96EF-3878-4DA5-A005-8E7C73CC134B}" destId="{B4A53329-E529-4A78-8330-A5F65E4657F0}" srcOrd="0" destOrd="0" presId="urn:microsoft.com/office/officeart/2016/7/layout/LinearBlockProcessNumbered"/>
    <dgm:cxn modelId="{AE0AB7AD-C092-4B34-8500-A4776964950C}" type="presOf" srcId="{B1C52561-21B2-4763-A7AE-798E7CC934CB}" destId="{6D4D0050-C275-4CEA-BE99-E791F9E54B3F}" srcOrd="1" destOrd="0" presId="urn:microsoft.com/office/officeart/2016/7/layout/LinearBlockProcessNumbered"/>
    <dgm:cxn modelId="{D3BC2FF5-310B-4B11-87CD-523353470411}" type="presOf" srcId="{A4DB2A1D-AEA2-40AD-95E8-5442D70BAE52}" destId="{17DAA102-F38D-4B4A-8CE7-C775FB371177}" srcOrd="0" destOrd="0" presId="urn:microsoft.com/office/officeart/2016/7/layout/LinearBlockProcessNumbered"/>
    <dgm:cxn modelId="{DB5810F6-B214-43E9-97DE-2D95123C0599}" type="presOf" srcId="{7A87770C-49E1-4D45-A3DD-99F293D4E4E9}" destId="{0D7673F3-3C51-455C-BAC9-81970E7F0DFA}" srcOrd="0" destOrd="0" presId="urn:microsoft.com/office/officeart/2016/7/layout/LinearBlockProcessNumbered"/>
    <dgm:cxn modelId="{2D5B5018-69A2-4F8A-982F-925FAB6D8BB0}" type="presParOf" srcId="{B4A53329-E529-4A78-8330-A5F65E4657F0}" destId="{72C60F55-9000-4BA7-9BE7-904DA77DBCA0}" srcOrd="0" destOrd="0" presId="urn:microsoft.com/office/officeart/2016/7/layout/LinearBlockProcessNumbered"/>
    <dgm:cxn modelId="{15B00555-BE66-4660-9899-66C825337E85}" type="presParOf" srcId="{72C60F55-9000-4BA7-9BE7-904DA77DBCA0}" destId="{5EC1F9FC-9DDA-4602-A86E-8CFD3D6A661D}" srcOrd="0" destOrd="0" presId="urn:microsoft.com/office/officeart/2016/7/layout/LinearBlockProcessNumbered"/>
    <dgm:cxn modelId="{3053ACD0-1D39-4556-B739-5391029C9767}" type="presParOf" srcId="{72C60F55-9000-4BA7-9BE7-904DA77DBCA0}" destId="{4B7133E7-012B-401A-B075-668F41BF5914}" srcOrd="1" destOrd="0" presId="urn:microsoft.com/office/officeart/2016/7/layout/LinearBlockProcessNumbered"/>
    <dgm:cxn modelId="{47BD6154-552B-45C9-A3BC-4EA1C04E0FAA}" type="presParOf" srcId="{72C60F55-9000-4BA7-9BE7-904DA77DBCA0}" destId="{981279FD-39FB-4856-80F1-3CA71699E288}" srcOrd="2" destOrd="0" presId="urn:microsoft.com/office/officeart/2016/7/layout/LinearBlockProcessNumbered"/>
    <dgm:cxn modelId="{36D641CA-78D0-4158-9554-D5A46E9A13A4}" type="presParOf" srcId="{B4A53329-E529-4A78-8330-A5F65E4657F0}" destId="{B80A968E-C302-45DC-8E1E-65F3D760F3C8}" srcOrd="1" destOrd="0" presId="urn:microsoft.com/office/officeart/2016/7/layout/LinearBlockProcessNumbered"/>
    <dgm:cxn modelId="{2D4AA2D2-C24F-4468-8B5B-3F51CA20B19B}" type="presParOf" srcId="{B4A53329-E529-4A78-8330-A5F65E4657F0}" destId="{44B49EDE-9BC7-4B20-A5E7-A72374EB1875}" srcOrd="2" destOrd="0" presId="urn:microsoft.com/office/officeart/2016/7/layout/LinearBlockProcessNumbered"/>
    <dgm:cxn modelId="{B3DEE5AB-BD84-493E-B5C3-4F6304A9351C}" type="presParOf" srcId="{44B49EDE-9BC7-4B20-A5E7-A72374EB1875}" destId="{B5F2F989-217E-4E38-A950-4EF5601FE38D}" srcOrd="0" destOrd="0" presId="urn:microsoft.com/office/officeart/2016/7/layout/LinearBlockProcessNumbered"/>
    <dgm:cxn modelId="{59ED8B3A-BD66-4981-80B8-986D0A35FFBC}" type="presParOf" srcId="{44B49EDE-9BC7-4B20-A5E7-A72374EB1875}" destId="{17DAA102-F38D-4B4A-8CE7-C775FB371177}" srcOrd="1" destOrd="0" presId="urn:microsoft.com/office/officeart/2016/7/layout/LinearBlockProcessNumbered"/>
    <dgm:cxn modelId="{653178B6-F2C1-47AE-8E90-C54B51B979AC}" type="presParOf" srcId="{44B49EDE-9BC7-4B20-A5E7-A72374EB1875}" destId="{B4DB3961-E189-4473-A2BE-1ED5A3F48FF4}" srcOrd="2" destOrd="0" presId="urn:microsoft.com/office/officeart/2016/7/layout/LinearBlockProcessNumbered"/>
    <dgm:cxn modelId="{B65B33D8-4FB1-4D6B-A919-CA9AE90AEE8B}" type="presParOf" srcId="{B4A53329-E529-4A78-8330-A5F65E4657F0}" destId="{4C2ACB24-AD02-441A-8A42-A0955F0ECA75}" srcOrd="3" destOrd="0" presId="urn:microsoft.com/office/officeart/2016/7/layout/LinearBlockProcessNumbered"/>
    <dgm:cxn modelId="{CC45F8A4-F834-4D20-A502-39BAD2ECCD8C}" type="presParOf" srcId="{B4A53329-E529-4A78-8330-A5F65E4657F0}" destId="{0DAB8F4E-574A-4E3B-80B1-74DB7D898934}" srcOrd="4" destOrd="0" presId="urn:microsoft.com/office/officeart/2016/7/layout/LinearBlockProcessNumbered"/>
    <dgm:cxn modelId="{068E1662-B444-4E8D-AFA2-798ABFF42D3D}" type="presParOf" srcId="{0DAB8F4E-574A-4E3B-80B1-74DB7D898934}" destId="{C9606B90-2A82-440F-98AF-3F4C33E75D40}" srcOrd="0" destOrd="0" presId="urn:microsoft.com/office/officeart/2016/7/layout/LinearBlockProcessNumbered"/>
    <dgm:cxn modelId="{60A216D5-6A1A-424C-9FED-897492755367}" type="presParOf" srcId="{0DAB8F4E-574A-4E3B-80B1-74DB7D898934}" destId="{0D7673F3-3C51-455C-BAC9-81970E7F0DFA}" srcOrd="1" destOrd="0" presId="urn:microsoft.com/office/officeart/2016/7/layout/LinearBlockProcessNumbered"/>
    <dgm:cxn modelId="{C2D49D06-FB90-456A-BE79-F00E7E2A0D9C}" type="presParOf" srcId="{0DAB8F4E-574A-4E3B-80B1-74DB7D898934}" destId="{6D4D0050-C275-4CEA-BE99-E791F9E54B3F}" srcOrd="2" destOrd="0" presId="urn:microsoft.com/office/officeart/2016/7/layout/LinearBlock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A86A638-DAF8-A44C-8026-5675C6EB133A}" type="doc">
      <dgm:prSet loTypeId="urn:microsoft.com/office/officeart/2005/8/layout/process1" loCatId="" qsTypeId="urn:microsoft.com/office/officeart/2005/8/quickstyle/simple1" qsCatId="simple" csTypeId="urn:microsoft.com/office/officeart/2005/8/colors/accent0_3" csCatId="mainScheme" phldr="1"/>
      <dgm:spPr/>
      <dgm:t>
        <a:bodyPr/>
        <a:lstStyle/>
        <a:p>
          <a:endParaRPr lang="en-US"/>
        </a:p>
      </dgm:t>
    </dgm:pt>
    <dgm:pt modelId="{257F5957-6DFC-C746-A296-A0C744282A8A}" type="pres">
      <dgm:prSet presAssocID="{2A86A638-DAF8-A44C-8026-5675C6EB133A}" presName="Name0" presStyleCnt="0">
        <dgm:presLayoutVars>
          <dgm:dir/>
          <dgm:resizeHandles val="exact"/>
        </dgm:presLayoutVars>
      </dgm:prSet>
      <dgm:spPr/>
    </dgm:pt>
  </dgm:ptLst>
  <dgm:cxnLst>
    <dgm:cxn modelId="{229780F2-B679-AD40-AA04-B243F4AE2C7C}" type="presOf" srcId="{2A86A638-DAF8-A44C-8026-5675C6EB133A}" destId="{257F5957-6DFC-C746-A296-A0C744282A8A}"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F7FB9BB8-8D56-405C-BCEF-B4F92FE894FC}" type="doc">
      <dgm:prSet loTypeId="urn:microsoft.com/office/officeart/2005/8/layout/hierarchy1" loCatId="hierarchy" qsTypeId="urn:microsoft.com/office/officeart/2005/8/quickstyle/simple1" qsCatId="simple" csTypeId="urn:microsoft.com/office/officeart/2005/8/colors/colorful2" csCatId="colorful"/>
      <dgm:spPr/>
      <dgm:t>
        <a:bodyPr/>
        <a:lstStyle/>
        <a:p>
          <a:endParaRPr lang="en-US"/>
        </a:p>
      </dgm:t>
    </dgm:pt>
    <dgm:pt modelId="{38D763E8-D7AD-44E5-9CB4-C390D3FD40EF}">
      <dgm:prSet/>
      <dgm:spPr/>
      <dgm:t>
        <a:bodyPr/>
        <a:lstStyle/>
        <a:p>
          <a:r>
            <a:rPr lang="en-US"/>
            <a:t>For the performance and evaluation, We will use ROC(Receiver Operating Characteristics) curve and AUC ( Area Under the Curve) </a:t>
          </a:r>
        </a:p>
      </dgm:t>
    </dgm:pt>
    <dgm:pt modelId="{0A86138C-B835-4493-B136-55078976D20C}" type="parTrans" cxnId="{D37B4365-1DF1-4708-A1FB-FE448E8E9303}">
      <dgm:prSet/>
      <dgm:spPr/>
      <dgm:t>
        <a:bodyPr/>
        <a:lstStyle/>
        <a:p>
          <a:endParaRPr lang="en-US"/>
        </a:p>
      </dgm:t>
    </dgm:pt>
    <dgm:pt modelId="{D76D52EE-5F92-4340-85C2-26FF29BA06F3}" type="sibTrans" cxnId="{D37B4365-1DF1-4708-A1FB-FE448E8E9303}">
      <dgm:prSet/>
      <dgm:spPr/>
      <dgm:t>
        <a:bodyPr/>
        <a:lstStyle/>
        <a:p>
          <a:endParaRPr lang="en-US"/>
        </a:p>
      </dgm:t>
    </dgm:pt>
    <dgm:pt modelId="{94F40047-A3EB-4C8B-8098-CEE74635C23E}">
      <dgm:prSet/>
      <dgm:spPr/>
      <dgm:t>
        <a:bodyPr/>
        <a:lstStyle/>
        <a:p>
          <a:r>
            <a:rPr lang="en-US"/>
            <a:t>Through this we can evaluate false positive rate &amp; true positive rate for each feasible cut-off value</a:t>
          </a:r>
        </a:p>
      </dgm:t>
    </dgm:pt>
    <dgm:pt modelId="{7FB7CBCC-AC52-4C55-A147-246AF3EEBF9B}" type="parTrans" cxnId="{5058BE48-F310-4DD1-8849-9ED3E4A89EC3}">
      <dgm:prSet/>
      <dgm:spPr/>
      <dgm:t>
        <a:bodyPr/>
        <a:lstStyle/>
        <a:p>
          <a:endParaRPr lang="en-US"/>
        </a:p>
      </dgm:t>
    </dgm:pt>
    <dgm:pt modelId="{C9FAB506-599E-4A9A-8465-A7DCAAF76FC8}" type="sibTrans" cxnId="{5058BE48-F310-4DD1-8849-9ED3E4A89EC3}">
      <dgm:prSet/>
      <dgm:spPr/>
      <dgm:t>
        <a:bodyPr/>
        <a:lstStyle/>
        <a:p>
          <a:endParaRPr lang="en-US"/>
        </a:p>
      </dgm:t>
    </dgm:pt>
    <dgm:pt modelId="{7D29BE54-14F4-49FD-8ECE-1F09E48B895D}" type="pres">
      <dgm:prSet presAssocID="{F7FB9BB8-8D56-405C-BCEF-B4F92FE894FC}" presName="hierChild1" presStyleCnt="0">
        <dgm:presLayoutVars>
          <dgm:chPref val="1"/>
          <dgm:dir/>
          <dgm:animOne val="branch"/>
          <dgm:animLvl val="lvl"/>
          <dgm:resizeHandles/>
        </dgm:presLayoutVars>
      </dgm:prSet>
      <dgm:spPr/>
    </dgm:pt>
    <dgm:pt modelId="{DC561C47-80F6-4D95-A081-841E24356B18}" type="pres">
      <dgm:prSet presAssocID="{38D763E8-D7AD-44E5-9CB4-C390D3FD40EF}" presName="hierRoot1" presStyleCnt="0"/>
      <dgm:spPr/>
    </dgm:pt>
    <dgm:pt modelId="{DA82053F-1563-4119-BE62-CD2A1AC6D3CC}" type="pres">
      <dgm:prSet presAssocID="{38D763E8-D7AD-44E5-9CB4-C390D3FD40EF}" presName="composite" presStyleCnt="0"/>
      <dgm:spPr/>
    </dgm:pt>
    <dgm:pt modelId="{E0D64338-49EC-4C12-9364-0D39BB572F50}" type="pres">
      <dgm:prSet presAssocID="{38D763E8-D7AD-44E5-9CB4-C390D3FD40EF}" presName="background" presStyleLbl="node0" presStyleIdx="0" presStyleCnt="2"/>
      <dgm:spPr/>
    </dgm:pt>
    <dgm:pt modelId="{E54823B1-E98E-4A95-BEB6-7CEE79E41F4D}" type="pres">
      <dgm:prSet presAssocID="{38D763E8-D7AD-44E5-9CB4-C390D3FD40EF}" presName="text" presStyleLbl="fgAcc0" presStyleIdx="0" presStyleCnt="2">
        <dgm:presLayoutVars>
          <dgm:chPref val="3"/>
        </dgm:presLayoutVars>
      </dgm:prSet>
      <dgm:spPr/>
    </dgm:pt>
    <dgm:pt modelId="{D3477D32-0D4A-4EB0-8969-47399CB89944}" type="pres">
      <dgm:prSet presAssocID="{38D763E8-D7AD-44E5-9CB4-C390D3FD40EF}" presName="hierChild2" presStyleCnt="0"/>
      <dgm:spPr/>
    </dgm:pt>
    <dgm:pt modelId="{72F9E106-BB9C-4254-B735-1EEF0609C997}" type="pres">
      <dgm:prSet presAssocID="{94F40047-A3EB-4C8B-8098-CEE74635C23E}" presName="hierRoot1" presStyleCnt="0"/>
      <dgm:spPr/>
    </dgm:pt>
    <dgm:pt modelId="{0B260F3D-B9B7-4A3E-9CB2-32DBC5C541C2}" type="pres">
      <dgm:prSet presAssocID="{94F40047-A3EB-4C8B-8098-CEE74635C23E}" presName="composite" presStyleCnt="0"/>
      <dgm:spPr/>
    </dgm:pt>
    <dgm:pt modelId="{40B8E601-82F1-492C-9F95-D83E28BF4468}" type="pres">
      <dgm:prSet presAssocID="{94F40047-A3EB-4C8B-8098-CEE74635C23E}" presName="background" presStyleLbl="node0" presStyleIdx="1" presStyleCnt="2"/>
      <dgm:spPr/>
    </dgm:pt>
    <dgm:pt modelId="{02F96161-C1B9-47F3-B644-D449F3355DBD}" type="pres">
      <dgm:prSet presAssocID="{94F40047-A3EB-4C8B-8098-CEE74635C23E}" presName="text" presStyleLbl="fgAcc0" presStyleIdx="1" presStyleCnt="2">
        <dgm:presLayoutVars>
          <dgm:chPref val="3"/>
        </dgm:presLayoutVars>
      </dgm:prSet>
      <dgm:spPr/>
    </dgm:pt>
    <dgm:pt modelId="{CB70E5D5-CD52-4B17-B421-BE831AC50C52}" type="pres">
      <dgm:prSet presAssocID="{94F40047-A3EB-4C8B-8098-CEE74635C23E}" presName="hierChild2" presStyleCnt="0"/>
      <dgm:spPr/>
    </dgm:pt>
  </dgm:ptLst>
  <dgm:cxnLst>
    <dgm:cxn modelId="{D37B4365-1DF1-4708-A1FB-FE448E8E9303}" srcId="{F7FB9BB8-8D56-405C-BCEF-B4F92FE894FC}" destId="{38D763E8-D7AD-44E5-9CB4-C390D3FD40EF}" srcOrd="0" destOrd="0" parTransId="{0A86138C-B835-4493-B136-55078976D20C}" sibTransId="{D76D52EE-5F92-4340-85C2-26FF29BA06F3}"/>
    <dgm:cxn modelId="{5058BE48-F310-4DD1-8849-9ED3E4A89EC3}" srcId="{F7FB9BB8-8D56-405C-BCEF-B4F92FE894FC}" destId="{94F40047-A3EB-4C8B-8098-CEE74635C23E}" srcOrd="1" destOrd="0" parTransId="{7FB7CBCC-AC52-4C55-A147-246AF3EEBF9B}" sibTransId="{C9FAB506-599E-4A9A-8465-A7DCAAF76FC8}"/>
    <dgm:cxn modelId="{97E2FB4D-8514-4AB4-95F9-F624EBC51C99}" type="presOf" srcId="{F7FB9BB8-8D56-405C-BCEF-B4F92FE894FC}" destId="{7D29BE54-14F4-49FD-8ECE-1F09E48B895D}" srcOrd="0" destOrd="0" presId="urn:microsoft.com/office/officeart/2005/8/layout/hierarchy1"/>
    <dgm:cxn modelId="{C9B8B55A-7606-461A-806A-3611A9FF421A}" type="presOf" srcId="{38D763E8-D7AD-44E5-9CB4-C390D3FD40EF}" destId="{E54823B1-E98E-4A95-BEB6-7CEE79E41F4D}" srcOrd="0" destOrd="0" presId="urn:microsoft.com/office/officeart/2005/8/layout/hierarchy1"/>
    <dgm:cxn modelId="{D24F25B8-DA13-4ABF-BD47-28E3425DEE22}" type="presOf" srcId="{94F40047-A3EB-4C8B-8098-CEE74635C23E}" destId="{02F96161-C1B9-47F3-B644-D449F3355DBD}" srcOrd="0" destOrd="0" presId="urn:microsoft.com/office/officeart/2005/8/layout/hierarchy1"/>
    <dgm:cxn modelId="{DC3D744F-8B3F-4B14-970A-3D3A5AD542F3}" type="presParOf" srcId="{7D29BE54-14F4-49FD-8ECE-1F09E48B895D}" destId="{DC561C47-80F6-4D95-A081-841E24356B18}" srcOrd="0" destOrd="0" presId="urn:microsoft.com/office/officeart/2005/8/layout/hierarchy1"/>
    <dgm:cxn modelId="{61BFFFB9-1427-4CB2-AE71-19EF4F943BEF}" type="presParOf" srcId="{DC561C47-80F6-4D95-A081-841E24356B18}" destId="{DA82053F-1563-4119-BE62-CD2A1AC6D3CC}" srcOrd="0" destOrd="0" presId="urn:microsoft.com/office/officeart/2005/8/layout/hierarchy1"/>
    <dgm:cxn modelId="{3969D7BF-D83A-40AF-8014-771D54AAE4EE}" type="presParOf" srcId="{DA82053F-1563-4119-BE62-CD2A1AC6D3CC}" destId="{E0D64338-49EC-4C12-9364-0D39BB572F50}" srcOrd="0" destOrd="0" presId="urn:microsoft.com/office/officeart/2005/8/layout/hierarchy1"/>
    <dgm:cxn modelId="{989D2974-8329-4437-88B9-3C1D4C5893D8}" type="presParOf" srcId="{DA82053F-1563-4119-BE62-CD2A1AC6D3CC}" destId="{E54823B1-E98E-4A95-BEB6-7CEE79E41F4D}" srcOrd="1" destOrd="0" presId="urn:microsoft.com/office/officeart/2005/8/layout/hierarchy1"/>
    <dgm:cxn modelId="{BE246CCB-508C-4212-A13A-272402A1632B}" type="presParOf" srcId="{DC561C47-80F6-4D95-A081-841E24356B18}" destId="{D3477D32-0D4A-4EB0-8969-47399CB89944}" srcOrd="1" destOrd="0" presId="urn:microsoft.com/office/officeart/2005/8/layout/hierarchy1"/>
    <dgm:cxn modelId="{E1CD7B15-3F75-4124-AF30-3AAAD2C04D92}" type="presParOf" srcId="{7D29BE54-14F4-49FD-8ECE-1F09E48B895D}" destId="{72F9E106-BB9C-4254-B735-1EEF0609C997}" srcOrd="1" destOrd="0" presId="urn:microsoft.com/office/officeart/2005/8/layout/hierarchy1"/>
    <dgm:cxn modelId="{C52F393E-4B75-4B15-A09C-638B27FB7B81}" type="presParOf" srcId="{72F9E106-BB9C-4254-B735-1EEF0609C997}" destId="{0B260F3D-B9B7-4A3E-9CB2-32DBC5C541C2}" srcOrd="0" destOrd="0" presId="urn:microsoft.com/office/officeart/2005/8/layout/hierarchy1"/>
    <dgm:cxn modelId="{D96580D0-344B-432C-B918-26188057C464}" type="presParOf" srcId="{0B260F3D-B9B7-4A3E-9CB2-32DBC5C541C2}" destId="{40B8E601-82F1-492C-9F95-D83E28BF4468}" srcOrd="0" destOrd="0" presId="urn:microsoft.com/office/officeart/2005/8/layout/hierarchy1"/>
    <dgm:cxn modelId="{EF6E9F2E-6B24-4355-99C9-12A0D2C2D7A1}" type="presParOf" srcId="{0B260F3D-B9B7-4A3E-9CB2-32DBC5C541C2}" destId="{02F96161-C1B9-47F3-B644-D449F3355DBD}" srcOrd="1" destOrd="0" presId="urn:microsoft.com/office/officeart/2005/8/layout/hierarchy1"/>
    <dgm:cxn modelId="{C8B282A0-AF9F-4633-B536-5EA9F0A02A76}" type="presParOf" srcId="{72F9E106-BB9C-4254-B735-1EEF0609C997}" destId="{CB70E5D5-CD52-4B17-B421-BE831AC50C52}"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F6C894-9590-4489-88CB-3C19EBC6D599}">
      <dsp:nvSpPr>
        <dsp:cNvPr id="0" name=""/>
        <dsp:cNvSpPr/>
      </dsp:nvSpPr>
      <dsp:spPr>
        <a:xfrm>
          <a:off x="0" y="1808"/>
          <a:ext cx="10515600" cy="916611"/>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6BCE6C0-E168-4918-8369-003442D3E772}">
      <dsp:nvSpPr>
        <dsp:cNvPr id="0" name=""/>
        <dsp:cNvSpPr/>
      </dsp:nvSpPr>
      <dsp:spPr>
        <a:xfrm>
          <a:off x="277275" y="208046"/>
          <a:ext cx="504136" cy="50413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4EC131A-B984-4BD3-86B9-5EE2CBDFC616}">
      <dsp:nvSpPr>
        <dsp:cNvPr id="0" name=""/>
        <dsp:cNvSpPr/>
      </dsp:nvSpPr>
      <dsp:spPr>
        <a:xfrm>
          <a:off x="1058686" y="1808"/>
          <a:ext cx="9456913" cy="9166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008" tIns="97008" rIns="97008" bIns="97008" numCol="1" spcCol="1270" anchor="ctr" anchorCtr="0">
          <a:noAutofit/>
        </a:bodyPr>
        <a:lstStyle/>
        <a:p>
          <a:pPr marL="0" lvl="0" indent="0" algn="l" defTabSz="933450" rtl="0">
            <a:lnSpc>
              <a:spcPct val="100000"/>
            </a:lnSpc>
            <a:spcBef>
              <a:spcPct val="0"/>
            </a:spcBef>
            <a:spcAft>
              <a:spcPct val="35000"/>
            </a:spcAft>
            <a:buNone/>
          </a:pPr>
          <a:r>
            <a:rPr lang="en-US" sz="2100" kern="1200">
              <a:latin typeface="Calibri"/>
              <a:cs typeface="Calibri"/>
            </a:rPr>
            <a:t>In this era of  technologies, we take lot of parameters into considerations  when we buy, stay, travel to any place.</a:t>
          </a:r>
        </a:p>
      </dsp:txBody>
      <dsp:txXfrm>
        <a:off x="1058686" y="1808"/>
        <a:ext cx="9456913" cy="916611"/>
      </dsp:txXfrm>
    </dsp:sp>
    <dsp:sp modelId="{E4452AC8-B3DC-4FB4-831E-0D164CAE60C2}">
      <dsp:nvSpPr>
        <dsp:cNvPr id="0" name=""/>
        <dsp:cNvSpPr/>
      </dsp:nvSpPr>
      <dsp:spPr>
        <a:xfrm>
          <a:off x="0" y="1147573"/>
          <a:ext cx="10515600" cy="916611"/>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613106F-904D-4357-874A-F23566CF2BFC}">
      <dsp:nvSpPr>
        <dsp:cNvPr id="0" name=""/>
        <dsp:cNvSpPr/>
      </dsp:nvSpPr>
      <dsp:spPr>
        <a:xfrm>
          <a:off x="277275" y="1353811"/>
          <a:ext cx="504136" cy="504136"/>
        </a:xfrm>
        <a:prstGeom prst="rect">
          <a:avLst/>
        </a:prstGeom>
        <a:solidFill>
          <a:schemeClr val="bg1">
            <a:hueOff val="0"/>
            <a:satOff val="0"/>
            <a:lumOff val="0"/>
            <a:alphaOff val="0"/>
          </a:schemeClr>
        </a:solid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EEF4C70-F657-4D8E-94C6-A38E7DBD36D6}">
      <dsp:nvSpPr>
        <dsp:cNvPr id="0" name=""/>
        <dsp:cNvSpPr/>
      </dsp:nvSpPr>
      <dsp:spPr>
        <a:xfrm>
          <a:off x="1058686" y="1147573"/>
          <a:ext cx="9456913" cy="9166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008" tIns="97008" rIns="97008" bIns="97008" numCol="1" spcCol="1270" anchor="ctr" anchorCtr="0">
          <a:noAutofit/>
        </a:bodyPr>
        <a:lstStyle/>
        <a:p>
          <a:pPr marL="0" lvl="0" indent="0" algn="l" defTabSz="933450">
            <a:lnSpc>
              <a:spcPct val="100000"/>
            </a:lnSpc>
            <a:spcBef>
              <a:spcPct val="0"/>
            </a:spcBef>
            <a:spcAft>
              <a:spcPct val="35000"/>
            </a:spcAft>
            <a:buNone/>
          </a:pPr>
          <a:r>
            <a:rPr lang="en-US" sz="2100" kern="1200">
              <a:latin typeface="Calibri"/>
              <a:cs typeface="Calibri"/>
            </a:rPr>
            <a:t>So, in the same way when we travel for long distance, we try to stay in hotels which have good feedback and good  maintenance and, we expect lot more parameters .</a:t>
          </a:r>
          <a:endParaRPr lang="en-US" sz="2100" kern="1200"/>
        </a:p>
      </dsp:txBody>
      <dsp:txXfrm>
        <a:off x="1058686" y="1147573"/>
        <a:ext cx="9456913" cy="916611"/>
      </dsp:txXfrm>
    </dsp:sp>
    <dsp:sp modelId="{DC6EFB7F-B7BC-438F-8C15-11F850D56EA0}">
      <dsp:nvSpPr>
        <dsp:cNvPr id="0" name=""/>
        <dsp:cNvSpPr/>
      </dsp:nvSpPr>
      <dsp:spPr>
        <a:xfrm>
          <a:off x="0" y="2293338"/>
          <a:ext cx="10515600" cy="916611"/>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D3983A9-FC12-4387-8F6E-3B099CB7E433}">
      <dsp:nvSpPr>
        <dsp:cNvPr id="0" name=""/>
        <dsp:cNvSpPr/>
      </dsp:nvSpPr>
      <dsp:spPr>
        <a:xfrm>
          <a:off x="277275" y="2499576"/>
          <a:ext cx="504136" cy="50413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4783216-D594-42D1-B92D-D0BC6491390D}">
      <dsp:nvSpPr>
        <dsp:cNvPr id="0" name=""/>
        <dsp:cNvSpPr/>
      </dsp:nvSpPr>
      <dsp:spPr>
        <a:xfrm>
          <a:off x="1058686" y="2293338"/>
          <a:ext cx="9456913" cy="9166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008" tIns="97008" rIns="97008" bIns="97008" numCol="1" spcCol="1270" anchor="ctr" anchorCtr="0">
          <a:noAutofit/>
        </a:bodyPr>
        <a:lstStyle/>
        <a:p>
          <a:pPr marL="0" lvl="0" indent="0" algn="l" defTabSz="933450">
            <a:lnSpc>
              <a:spcPct val="100000"/>
            </a:lnSpc>
            <a:spcBef>
              <a:spcPct val="0"/>
            </a:spcBef>
            <a:spcAft>
              <a:spcPct val="35000"/>
            </a:spcAft>
            <a:buNone/>
          </a:pPr>
          <a:r>
            <a:rPr lang="en-US" sz="2100" kern="1200">
              <a:latin typeface="Calibri"/>
              <a:cs typeface="Calibri"/>
            </a:rPr>
            <a:t>Though there are lot of parameters which can be considered we always care about the things like cost, reviews.</a:t>
          </a:r>
        </a:p>
      </dsp:txBody>
      <dsp:txXfrm>
        <a:off x="1058686" y="2293338"/>
        <a:ext cx="9456913" cy="916611"/>
      </dsp:txXfrm>
    </dsp:sp>
    <dsp:sp modelId="{C6A4E675-3214-42D9-9762-855C62DBD4F2}">
      <dsp:nvSpPr>
        <dsp:cNvPr id="0" name=""/>
        <dsp:cNvSpPr/>
      </dsp:nvSpPr>
      <dsp:spPr>
        <a:xfrm>
          <a:off x="0" y="3439103"/>
          <a:ext cx="10515600" cy="916611"/>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707F0A5-6F55-461B-A594-AF4C9A4724BB}">
      <dsp:nvSpPr>
        <dsp:cNvPr id="0" name=""/>
        <dsp:cNvSpPr/>
      </dsp:nvSpPr>
      <dsp:spPr>
        <a:xfrm>
          <a:off x="277275" y="3645341"/>
          <a:ext cx="504136" cy="504136"/>
        </a:xfrm>
        <a:prstGeom prst="rect">
          <a:avLst/>
        </a:prstGeom>
        <a:solidFill>
          <a:schemeClr val="bg1">
            <a:hueOff val="0"/>
            <a:satOff val="0"/>
            <a:lumOff val="0"/>
            <a:alphaOff val="0"/>
          </a:schemeClr>
        </a:solid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E47C5E3-E5E5-426A-87A0-B352E421A83B}">
      <dsp:nvSpPr>
        <dsp:cNvPr id="0" name=""/>
        <dsp:cNvSpPr/>
      </dsp:nvSpPr>
      <dsp:spPr>
        <a:xfrm>
          <a:off x="1058686" y="3439103"/>
          <a:ext cx="9456913" cy="9166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008" tIns="97008" rIns="97008" bIns="97008" numCol="1" spcCol="1270" anchor="ctr" anchorCtr="0">
          <a:noAutofit/>
        </a:bodyPr>
        <a:lstStyle/>
        <a:p>
          <a:pPr marL="0" lvl="0" indent="0" algn="l" defTabSz="933450">
            <a:lnSpc>
              <a:spcPct val="100000"/>
            </a:lnSpc>
            <a:spcBef>
              <a:spcPct val="0"/>
            </a:spcBef>
            <a:spcAft>
              <a:spcPct val="35000"/>
            </a:spcAft>
            <a:buNone/>
          </a:pPr>
          <a:r>
            <a:rPr lang="en-US" sz="2100" kern="1200">
              <a:latin typeface="Calibri"/>
              <a:cs typeface="Calibri"/>
            </a:rPr>
            <a:t>So, in this project we are performing sentimental analysis on  hotel reviews.</a:t>
          </a:r>
        </a:p>
      </dsp:txBody>
      <dsp:txXfrm>
        <a:off x="1058686" y="3439103"/>
        <a:ext cx="9456913" cy="91661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4F8F91-3318-4974-A22F-45242B5FC63C}">
      <dsp:nvSpPr>
        <dsp:cNvPr id="0" name=""/>
        <dsp:cNvSpPr/>
      </dsp:nvSpPr>
      <dsp:spPr>
        <a:xfrm>
          <a:off x="0" y="887360"/>
          <a:ext cx="10515600" cy="1638204"/>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626C0F2-9DF0-4DCF-8A59-0988C78ECB1F}">
      <dsp:nvSpPr>
        <dsp:cNvPr id="0" name=""/>
        <dsp:cNvSpPr/>
      </dsp:nvSpPr>
      <dsp:spPr>
        <a:xfrm>
          <a:off x="495556" y="1255957"/>
          <a:ext cx="901012" cy="90101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E806453-A7CC-489A-A108-B79E064BA5BF}">
      <dsp:nvSpPr>
        <dsp:cNvPr id="0" name=""/>
        <dsp:cNvSpPr/>
      </dsp:nvSpPr>
      <dsp:spPr>
        <a:xfrm>
          <a:off x="1892126" y="887360"/>
          <a:ext cx="8623473" cy="16382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3377" tIns="173377" rIns="173377" bIns="173377" numCol="1" spcCol="1270" anchor="ctr" anchorCtr="0">
          <a:noAutofit/>
        </a:bodyPr>
        <a:lstStyle/>
        <a:p>
          <a:pPr marL="0" lvl="0" indent="0" algn="l" defTabSz="889000">
            <a:lnSpc>
              <a:spcPct val="100000"/>
            </a:lnSpc>
            <a:spcBef>
              <a:spcPct val="0"/>
            </a:spcBef>
            <a:spcAft>
              <a:spcPct val="35000"/>
            </a:spcAft>
            <a:buNone/>
          </a:pPr>
          <a:r>
            <a:rPr lang="en-US" sz="2000" b="1" kern="1200"/>
            <a:t>Emotion detection: </a:t>
          </a:r>
          <a:r>
            <a:rPr lang="en-US" sz="2000" kern="1200"/>
            <a:t>Rather than detecting positive and negative emotions, emotion detection detects specific emotions. Happiness, frustration, shock, anger, and grief are only a few examples. </a:t>
          </a:r>
        </a:p>
      </dsp:txBody>
      <dsp:txXfrm>
        <a:off x="1892126" y="887360"/>
        <a:ext cx="8623473" cy="1638204"/>
      </dsp:txXfrm>
    </dsp:sp>
    <dsp:sp modelId="{55DAB06E-4A9A-441E-980F-D92018080B7D}">
      <dsp:nvSpPr>
        <dsp:cNvPr id="0" name=""/>
        <dsp:cNvSpPr/>
      </dsp:nvSpPr>
      <dsp:spPr>
        <a:xfrm>
          <a:off x="0" y="2935117"/>
          <a:ext cx="10515600" cy="1638204"/>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AC375AB-C652-4903-9112-BB1FCDC3FCF0}">
      <dsp:nvSpPr>
        <dsp:cNvPr id="0" name=""/>
        <dsp:cNvSpPr/>
      </dsp:nvSpPr>
      <dsp:spPr>
        <a:xfrm>
          <a:off x="495556" y="3303713"/>
          <a:ext cx="901012" cy="90101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9131F5F-82D5-474D-AF95-D1A5289F9F87}">
      <dsp:nvSpPr>
        <dsp:cNvPr id="0" name=""/>
        <dsp:cNvSpPr/>
      </dsp:nvSpPr>
      <dsp:spPr>
        <a:xfrm>
          <a:off x="1892126" y="2935117"/>
          <a:ext cx="8623473" cy="16382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3377" tIns="173377" rIns="173377" bIns="173377" numCol="1" spcCol="1270" anchor="ctr" anchorCtr="0">
          <a:noAutofit/>
        </a:bodyPr>
        <a:lstStyle/>
        <a:p>
          <a:pPr marL="0" lvl="0" indent="0" algn="l" defTabSz="889000">
            <a:lnSpc>
              <a:spcPct val="100000"/>
            </a:lnSpc>
            <a:spcBef>
              <a:spcPct val="0"/>
            </a:spcBef>
            <a:spcAft>
              <a:spcPct val="35000"/>
            </a:spcAft>
            <a:buNone/>
          </a:pPr>
          <a:r>
            <a:rPr lang="en-US" sz="2000" b="1" kern="1200"/>
            <a:t>Intent-based: </a:t>
          </a:r>
          <a:r>
            <a:rPr lang="en-US" sz="2000" kern="1200"/>
            <a:t>Intent-based analysis distinguishes between facts and opinions in a text. An online comment indicating dissatisfaction with changing a battery, for example, can motivate customer service to contact you to remedy the problem</a:t>
          </a:r>
        </a:p>
      </dsp:txBody>
      <dsp:txXfrm>
        <a:off x="1892126" y="2935117"/>
        <a:ext cx="8623473" cy="163820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51FBF8-8D12-4B18-B2E4-FEAFC83A0FC5}">
      <dsp:nvSpPr>
        <dsp:cNvPr id="0" name=""/>
        <dsp:cNvSpPr/>
      </dsp:nvSpPr>
      <dsp:spPr>
        <a:xfrm>
          <a:off x="1212569" y="987197"/>
          <a:ext cx="1300252" cy="130025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F81A097-203F-40E8-963C-DD313498C455}">
      <dsp:nvSpPr>
        <dsp:cNvPr id="0" name=""/>
        <dsp:cNvSpPr/>
      </dsp:nvSpPr>
      <dsp:spPr>
        <a:xfrm>
          <a:off x="417971" y="2644140"/>
          <a:ext cx="28894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For the data exploration to know some statistical parameters like count mean standard deviation we use panda's.</a:t>
          </a:r>
        </a:p>
      </dsp:txBody>
      <dsp:txXfrm>
        <a:off x="417971" y="2644140"/>
        <a:ext cx="2889450" cy="720000"/>
      </dsp:txXfrm>
    </dsp:sp>
    <dsp:sp modelId="{69BCC104-00DD-41D4-9CF0-AB581351199A}">
      <dsp:nvSpPr>
        <dsp:cNvPr id="0" name=""/>
        <dsp:cNvSpPr/>
      </dsp:nvSpPr>
      <dsp:spPr>
        <a:xfrm>
          <a:off x="4607673" y="987197"/>
          <a:ext cx="1300252" cy="130025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DC4AED4-3283-4D2E-B2B3-69887D3AF187}">
      <dsp:nvSpPr>
        <dsp:cNvPr id="0" name=""/>
        <dsp:cNvSpPr/>
      </dsp:nvSpPr>
      <dsp:spPr>
        <a:xfrm>
          <a:off x="3813075" y="2644140"/>
          <a:ext cx="28894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We use dataframe.info() to get a quick overview of the dataset.</a:t>
          </a:r>
        </a:p>
      </dsp:txBody>
      <dsp:txXfrm>
        <a:off x="3813075" y="2644140"/>
        <a:ext cx="2889450" cy="720000"/>
      </dsp:txXfrm>
    </dsp:sp>
    <dsp:sp modelId="{5A064A9A-9817-4104-9F20-9423D160353C}">
      <dsp:nvSpPr>
        <dsp:cNvPr id="0" name=""/>
        <dsp:cNvSpPr/>
      </dsp:nvSpPr>
      <dsp:spPr>
        <a:xfrm>
          <a:off x="8002777" y="987197"/>
          <a:ext cx="1300252" cy="130025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79CF5B4-6ED6-4B2E-8270-73BD596FE7C6}">
      <dsp:nvSpPr>
        <dsp:cNvPr id="0" name=""/>
        <dsp:cNvSpPr/>
      </dsp:nvSpPr>
      <dsp:spPr>
        <a:xfrm>
          <a:off x="7208178" y="2644140"/>
          <a:ext cx="28894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For the data visualization we use matplotlib functionand seaborn</a:t>
          </a:r>
        </a:p>
      </dsp:txBody>
      <dsp:txXfrm>
        <a:off x="7208178" y="2644140"/>
        <a:ext cx="2889450" cy="7200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46BEAE-621F-41BA-801E-70C101C71AB5}">
      <dsp:nvSpPr>
        <dsp:cNvPr id="0" name=""/>
        <dsp:cNvSpPr/>
      </dsp:nvSpPr>
      <dsp:spPr>
        <a:xfrm>
          <a:off x="1953914" y="529294"/>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9E400EE-C5A9-4E2F-88C9-E7ED51C3CFEA}">
      <dsp:nvSpPr>
        <dsp:cNvPr id="0" name=""/>
        <dsp:cNvSpPr/>
      </dsp:nvSpPr>
      <dsp:spPr>
        <a:xfrm>
          <a:off x="765914" y="2943510"/>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a:t>A hotel review is generally described as the brief statement expressing a person's evaluation of their experience staying at a particular hotel</a:t>
          </a:r>
        </a:p>
      </dsp:txBody>
      <dsp:txXfrm>
        <a:off x="765914" y="2943510"/>
        <a:ext cx="4320000" cy="720000"/>
      </dsp:txXfrm>
    </dsp:sp>
    <dsp:sp modelId="{FE6F9FE0-9775-46E1-80B2-041BAC2184BA}">
      <dsp:nvSpPr>
        <dsp:cNvPr id="0" name=""/>
        <dsp:cNvSpPr/>
      </dsp:nvSpPr>
      <dsp:spPr>
        <a:xfrm>
          <a:off x="7029914" y="529294"/>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FDBB353-B5CE-46B7-9190-155CD5C2AFED}">
      <dsp:nvSpPr>
        <dsp:cNvPr id="0" name=""/>
        <dsp:cNvSpPr/>
      </dsp:nvSpPr>
      <dsp:spPr>
        <a:xfrm>
          <a:off x="5841914" y="2943510"/>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a:t>Hotel review evaluations typically contain feedback on the overall experience by the guests</a:t>
          </a:r>
        </a:p>
      </dsp:txBody>
      <dsp:txXfrm>
        <a:off x="5841914" y="2943510"/>
        <a:ext cx="4320000" cy="7200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C1F9FC-9DDA-4602-A86E-8CFD3D6A661D}">
      <dsp:nvSpPr>
        <dsp:cNvPr id="0" name=""/>
        <dsp:cNvSpPr/>
      </dsp:nvSpPr>
      <dsp:spPr>
        <a:xfrm>
          <a:off x="821" y="179348"/>
          <a:ext cx="3327201" cy="3992641"/>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8654" tIns="0" rIns="328654" bIns="330200" numCol="1" spcCol="1270" anchor="t" anchorCtr="0">
          <a:noAutofit/>
        </a:bodyPr>
        <a:lstStyle/>
        <a:p>
          <a:pPr marL="0" lvl="0" indent="0" algn="l" defTabSz="666750">
            <a:lnSpc>
              <a:spcPct val="90000"/>
            </a:lnSpc>
            <a:spcBef>
              <a:spcPct val="0"/>
            </a:spcBef>
            <a:spcAft>
              <a:spcPct val="35000"/>
            </a:spcAft>
            <a:buNone/>
          </a:pPr>
          <a:r>
            <a:rPr lang="en-US" sz="1500" kern="1200"/>
            <a:t>In Data cleaning we usually clean and preprocess the dataset.</a:t>
          </a:r>
        </a:p>
      </dsp:txBody>
      <dsp:txXfrm>
        <a:off x="821" y="1776404"/>
        <a:ext cx="3327201" cy="2395585"/>
      </dsp:txXfrm>
    </dsp:sp>
    <dsp:sp modelId="{4B7133E7-012B-401A-B075-668F41BF5914}">
      <dsp:nvSpPr>
        <dsp:cNvPr id="0" name=""/>
        <dsp:cNvSpPr/>
      </dsp:nvSpPr>
      <dsp:spPr>
        <a:xfrm>
          <a:off x="821" y="179348"/>
          <a:ext cx="3327201" cy="1597056"/>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28654" tIns="165100" rIns="328654" bIns="165100" numCol="1" spcCol="1270" anchor="ctr" anchorCtr="0">
          <a:noAutofit/>
        </a:bodyPr>
        <a:lstStyle/>
        <a:p>
          <a:pPr marL="0" lvl="0" indent="0" algn="l" defTabSz="2933700">
            <a:lnSpc>
              <a:spcPct val="90000"/>
            </a:lnSpc>
            <a:spcBef>
              <a:spcPct val="0"/>
            </a:spcBef>
            <a:spcAft>
              <a:spcPct val="35000"/>
            </a:spcAft>
            <a:buNone/>
          </a:pPr>
          <a:r>
            <a:rPr lang="en-US" sz="6600" kern="1200"/>
            <a:t>01</a:t>
          </a:r>
        </a:p>
      </dsp:txBody>
      <dsp:txXfrm>
        <a:off x="821" y="179348"/>
        <a:ext cx="3327201" cy="1597056"/>
      </dsp:txXfrm>
    </dsp:sp>
    <dsp:sp modelId="{B5F2F989-217E-4E38-A950-4EF5601FE38D}">
      <dsp:nvSpPr>
        <dsp:cNvPr id="0" name=""/>
        <dsp:cNvSpPr/>
      </dsp:nvSpPr>
      <dsp:spPr>
        <a:xfrm>
          <a:off x="3594199" y="179348"/>
          <a:ext cx="3327201" cy="3992641"/>
        </a:xfrm>
        <a:prstGeom prst="rect">
          <a:avLst/>
        </a:prstGeom>
        <a:solidFill>
          <a:schemeClr val="accent2">
            <a:hueOff val="-727682"/>
            <a:satOff val="-41964"/>
            <a:lumOff val="4314"/>
            <a:alphaOff val="0"/>
          </a:schemeClr>
        </a:solidFill>
        <a:ln w="12700" cap="flat" cmpd="sng" algn="ctr">
          <a:solidFill>
            <a:schemeClr val="accent2">
              <a:hueOff val="-727682"/>
              <a:satOff val="-41964"/>
              <a:lumOff val="431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8654" tIns="0" rIns="328654" bIns="330200" numCol="1" spcCol="1270" anchor="t" anchorCtr="0">
          <a:noAutofit/>
        </a:bodyPr>
        <a:lstStyle/>
        <a:p>
          <a:pPr marL="0" lvl="0" indent="0" algn="l" defTabSz="666750">
            <a:lnSpc>
              <a:spcPct val="90000"/>
            </a:lnSpc>
            <a:spcBef>
              <a:spcPct val="0"/>
            </a:spcBef>
            <a:spcAft>
              <a:spcPct val="35000"/>
            </a:spcAft>
            <a:buNone/>
          </a:pPr>
          <a:r>
            <a:rPr lang="en-US" sz="1500" kern="1200"/>
            <a:t>We use the Doc2vec function for converting text to vectors which is a part of gensim module.</a:t>
          </a:r>
        </a:p>
      </dsp:txBody>
      <dsp:txXfrm>
        <a:off x="3594199" y="1776404"/>
        <a:ext cx="3327201" cy="2395585"/>
      </dsp:txXfrm>
    </dsp:sp>
    <dsp:sp modelId="{17DAA102-F38D-4B4A-8CE7-C775FB371177}">
      <dsp:nvSpPr>
        <dsp:cNvPr id="0" name=""/>
        <dsp:cNvSpPr/>
      </dsp:nvSpPr>
      <dsp:spPr>
        <a:xfrm>
          <a:off x="3594199" y="179348"/>
          <a:ext cx="3327201" cy="1597056"/>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28654" tIns="165100" rIns="328654" bIns="165100" numCol="1" spcCol="1270" anchor="ctr" anchorCtr="0">
          <a:noAutofit/>
        </a:bodyPr>
        <a:lstStyle/>
        <a:p>
          <a:pPr marL="0" lvl="0" indent="0" algn="l" defTabSz="2933700">
            <a:lnSpc>
              <a:spcPct val="90000"/>
            </a:lnSpc>
            <a:spcBef>
              <a:spcPct val="0"/>
            </a:spcBef>
            <a:spcAft>
              <a:spcPct val="35000"/>
            </a:spcAft>
            <a:buNone/>
          </a:pPr>
          <a:r>
            <a:rPr lang="en-US" sz="6600" kern="1200"/>
            <a:t>02</a:t>
          </a:r>
        </a:p>
      </dsp:txBody>
      <dsp:txXfrm>
        <a:off x="3594199" y="179348"/>
        <a:ext cx="3327201" cy="1597056"/>
      </dsp:txXfrm>
    </dsp:sp>
    <dsp:sp modelId="{C9606B90-2A82-440F-98AF-3F4C33E75D40}">
      <dsp:nvSpPr>
        <dsp:cNvPr id="0" name=""/>
        <dsp:cNvSpPr/>
      </dsp:nvSpPr>
      <dsp:spPr>
        <a:xfrm>
          <a:off x="7187576" y="179348"/>
          <a:ext cx="3327201" cy="3992641"/>
        </a:xfrm>
        <a:prstGeom prst="rect">
          <a:avLst/>
        </a:prstGeom>
        <a:solidFill>
          <a:schemeClr val="accent2">
            <a:hueOff val="-1455363"/>
            <a:satOff val="-83928"/>
            <a:lumOff val="8628"/>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8654" tIns="0" rIns="328654" bIns="330200" numCol="1" spcCol="1270" anchor="t" anchorCtr="0">
          <a:noAutofit/>
        </a:bodyPr>
        <a:lstStyle/>
        <a:p>
          <a:pPr marL="0" lvl="0" indent="0" algn="l" defTabSz="666750">
            <a:lnSpc>
              <a:spcPct val="90000"/>
            </a:lnSpc>
            <a:spcBef>
              <a:spcPct val="0"/>
            </a:spcBef>
            <a:spcAft>
              <a:spcPct val="35000"/>
            </a:spcAft>
            <a:buNone/>
          </a:pPr>
          <a:r>
            <a:rPr lang="en-US" sz="1500" kern="1200"/>
            <a:t>We plot the word Cloud and polarity score by using SentimentIntensityAnalyzer</a:t>
          </a:r>
        </a:p>
      </dsp:txBody>
      <dsp:txXfrm>
        <a:off x="7187576" y="1776404"/>
        <a:ext cx="3327201" cy="2395585"/>
      </dsp:txXfrm>
    </dsp:sp>
    <dsp:sp modelId="{0D7673F3-3C51-455C-BAC9-81970E7F0DFA}">
      <dsp:nvSpPr>
        <dsp:cNvPr id="0" name=""/>
        <dsp:cNvSpPr/>
      </dsp:nvSpPr>
      <dsp:spPr>
        <a:xfrm>
          <a:off x="7187576" y="179348"/>
          <a:ext cx="3327201" cy="1597056"/>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28654" tIns="165100" rIns="328654" bIns="165100" numCol="1" spcCol="1270" anchor="ctr" anchorCtr="0">
          <a:noAutofit/>
        </a:bodyPr>
        <a:lstStyle/>
        <a:p>
          <a:pPr marL="0" lvl="0" indent="0" algn="l" defTabSz="2933700">
            <a:lnSpc>
              <a:spcPct val="90000"/>
            </a:lnSpc>
            <a:spcBef>
              <a:spcPct val="0"/>
            </a:spcBef>
            <a:spcAft>
              <a:spcPct val="35000"/>
            </a:spcAft>
            <a:buNone/>
          </a:pPr>
          <a:r>
            <a:rPr lang="en-US" sz="6600" kern="1200"/>
            <a:t>03</a:t>
          </a:r>
        </a:p>
      </dsp:txBody>
      <dsp:txXfrm>
        <a:off x="7187576" y="179348"/>
        <a:ext cx="3327201" cy="159705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D64338-49EC-4C12-9364-0D39BB572F50}">
      <dsp:nvSpPr>
        <dsp:cNvPr id="0" name=""/>
        <dsp:cNvSpPr/>
      </dsp:nvSpPr>
      <dsp:spPr>
        <a:xfrm>
          <a:off x="1333" y="110983"/>
          <a:ext cx="4682211" cy="29732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54823B1-E98E-4A95-BEB6-7CEE79E41F4D}">
      <dsp:nvSpPr>
        <dsp:cNvPr id="0" name=""/>
        <dsp:cNvSpPr/>
      </dsp:nvSpPr>
      <dsp:spPr>
        <a:xfrm>
          <a:off x="521579" y="605216"/>
          <a:ext cx="4682211" cy="297320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a:t>For the performance and evaluation, We will use ROC(Receiver Operating Characteristics) curve and AUC ( Area Under the Curve) </a:t>
          </a:r>
        </a:p>
      </dsp:txBody>
      <dsp:txXfrm>
        <a:off x="608661" y="692298"/>
        <a:ext cx="4508047" cy="2799040"/>
      </dsp:txXfrm>
    </dsp:sp>
    <dsp:sp modelId="{40B8E601-82F1-492C-9F95-D83E28BF4468}">
      <dsp:nvSpPr>
        <dsp:cNvPr id="0" name=""/>
        <dsp:cNvSpPr/>
      </dsp:nvSpPr>
      <dsp:spPr>
        <a:xfrm>
          <a:off x="5724037" y="110983"/>
          <a:ext cx="4682211" cy="29732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F96161-C1B9-47F3-B644-D449F3355DBD}">
      <dsp:nvSpPr>
        <dsp:cNvPr id="0" name=""/>
        <dsp:cNvSpPr/>
      </dsp:nvSpPr>
      <dsp:spPr>
        <a:xfrm>
          <a:off x="6244283" y="605216"/>
          <a:ext cx="4682211" cy="297320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a:t>Through this we can evaluate false positive rate &amp; true positive rate for each feasible cut-off value</a:t>
          </a:r>
        </a:p>
      </dsp:txBody>
      <dsp:txXfrm>
        <a:off x="6331365" y="692298"/>
        <a:ext cx="4508047" cy="279904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5.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6.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jpeg>
</file>

<file path=ppt/media/image12.jpeg>
</file>

<file path=ppt/media/image13.jpe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png>
</file>

<file path=ppt/media/image36.png>
</file>

<file path=ppt/media/image37.png>
</file>

<file path=ppt/media/image38.jpeg>
</file>

<file path=ppt/media/image39.jpeg>
</file>

<file path=ppt/media/image4.pn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49.jpeg>
</file>

<file path=ppt/media/image5.png>
</file>

<file path=ppt/media/image50.jpeg>
</file>

<file path=ppt/media/image6.png>
</file>

<file path=ppt/media/image7.png>
</file>

<file path=ppt/media/image8.svg>
</file>

<file path=ppt/media/image9.png>
</file>

<file path=ppt/media/media1.m4a>
</file>

<file path=ppt/media/media2.m4a>
</file>

<file path=ppt/media/media3.m4a>
</file>

<file path=ppt/media/media4.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B7E51C-8857-4C4C-B9D8-E7854A63250D}" type="datetimeFigureOut">
              <a:rPr lang="en-IN" smtClean="0"/>
              <a:t>26-04-2023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38AB19-2CD5-4ED6-9083-B99701ABD687}" type="slidenum">
              <a:rPr lang="en-IN" smtClean="0"/>
              <a:t>‹#›</a:t>
            </a:fld>
            <a:endParaRPr lang="en-IN"/>
          </a:p>
        </p:txBody>
      </p:sp>
    </p:spTree>
    <p:extLst>
      <p:ext uri="{BB962C8B-B14F-4D97-AF65-F5344CB8AC3E}">
        <p14:creationId xmlns:p14="http://schemas.microsoft.com/office/powerpoint/2010/main" val="42561592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F438AB19-2CD5-4ED6-9083-B99701ABD687}" type="slidenum">
              <a:rPr lang="en-IN" smtClean="0"/>
              <a:t>4</a:t>
            </a:fld>
            <a:endParaRPr lang="en-IN"/>
          </a:p>
        </p:txBody>
      </p:sp>
    </p:spTree>
    <p:extLst>
      <p:ext uri="{BB962C8B-B14F-4D97-AF65-F5344CB8AC3E}">
        <p14:creationId xmlns:p14="http://schemas.microsoft.com/office/powerpoint/2010/main" val="33334180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If we assume the Review Score of 5 is more like positive sentiment than negative, we want the Compound score also to be higher.</a:t>
            </a:r>
            <a:br>
              <a:rPr lang="en-US">
                <a:cs typeface="+mn-lt"/>
              </a:rPr>
            </a:br>
            <a:r>
              <a:rPr lang="en-US"/>
              <a:t>low Score has lower Compound and Higher Score has higher Compound</a:t>
            </a:r>
          </a:p>
        </p:txBody>
      </p:sp>
      <p:sp>
        <p:nvSpPr>
          <p:cNvPr id="4" name="Slide Number Placeholder 3"/>
          <p:cNvSpPr>
            <a:spLocks noGrp="1"/>
          </p:cNvSpPr>
          <p:nvPr>
            <p:ph type="sldNum" sz="quarter" idx="5"/>
          </p:nvPr>
        </p:nvSpPr>
        <p:spPr/>
        <p:txBody>
          <a:bodyPr/>
          <a:lstStyle/>
          <a:p>
            <a:fld id="{F438AB19-2CD5-4ED6-9083-B99701ABD687}" type="slidenum">
              <a:rPr lang="en-IN" smtClean="0"/>
              <a:t>30</a:t>
            </a:fld>
            <a:endParaRPr lang="en-IN"/>
          </a:p>
        </p:txBody>
      </p:sp>
    </p:spTree>
    <p:extLst>
      <p:ext uri="{BB962C8B-B14F-4D97-AF65-F5344CB8AC3E}">
        <p14:creationId xmlns:p14="http://schemas.microsoft.com/office/powerpoint/2010/main" val="19822328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Graph using </a:t>
            </a:r>
            <a:r>
              <a:rPr lang="en-US" err="1">
                <a:cs typeface="Calibri"/>
              </a:rPr>
              <a:t>roberta</a:t>
            </a:r>
          </a:p>
        </p:txBody>
      </p:sp>
      <p:sp>
        <p:nvSpPr>
          <p:cNvPr id="4" name="Slide Number Placeholder 3"/>
          <p:cNvSpPr>
            <a:spLocks noGrp="1"/>
          </p:cNvSpPr>
          <p:nvPr>
            <p:ph type="sldNum" sz="quarter" idx="5"/>
          </p:nvPr>
        </p:nvSpPr>
        <p:spPr/>
        <p:txBody>
          <a:bodyPr/>
          <a:lstStyle/>
          <a:p>
            <a:fld id="{F438AB19-2CD5-4ED6-9083-B99701ABD687}" type="slidenum">
              <a:rPr lang="en-IN" smtClean="0"/>
              <a:t>31</a:t>
            </a:fld>
            <a:endParaRPr lang="en-IN"/>
          </a:p>
        </p:txBody>
      </p:sp>
    </p:spTree>
    <p:extLst>
      <p:ext uri="{BB962C8B-B14F-4D97-AF65-F5344CB8AC3E}">
        <p14:creationId xmlns:p14="http://schemas.microsoft.com/office/powerpoint/2010/main" val="27055673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In this visualization we can see the distribution of the reviewer score which starts from 0 and ends till 10</a:t>
            </a:r>
          </a:p>
        </p:txBody>
      </p:sp>
      <p:sp>
        <p:nvSpPr>
          <p:cNvPr id="4" name="Slide Number Placeholder 3"/>
          <p:cNvSpPr>
            <a:spLocks noGrp="1"/>
          </p:cNvSpPr>
          <p:nvPr>
            <p:ph type="sldNum" sz="quarter" idx="5"/>
          </p:nvPr>
        </p:nvSpPr>
        <p:spPr/>
        <p:txBody>
          <a:bodyPr/>
          <a:lstStyle/>
          <a:p>
            <a:fld id="{F438AB19-2CD5-4ED6-9083-B99701ABD687}" type="slidenum">
              <a:rPr lang="en-IN" smtClean="0"/>
              <a:t>20</a:t>
            </a:fld>
            <a:endParaRPr lang="en-IN"/>
          </a:p>
        </p:txBody>
      </p:sp>
    </p:spTree>
    <p:extLst>
      <p:ext uri="{BB962C8B-B14F-4D97-AF65-F5344CB8AC3E}">
        <p14:creationId xmlns:p14="http://schemas.microsoft.com/office/powerpoint/2010/main" val="1085124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Box plot : circles outliers</a:t>
            </a:r>
          </a:p>
          <a:p>
            <a:r>
              <a:rPr lang="en-US">
                <a:ea typeface="Calibri"/>
                <a:cs typeface="Calibri"/>
              </a:rPr>
              <a:t>Line indicate mean first and 3rd mean</a:t>
            </a:r>
          </a:p>
        </p:txBody>
      </p:sp>
      <p:sp>
        <p:nvSpPr>
          <p:cNvPr id="4" name="Slide Number Placeholder 3"/>
          <p:cNvSpPr>
            <a:spLocks noGrp="1"/>
          </p:cNvSpPr>
          <p:nvPr>
            <p:ph type="sldNum" sz="quarter" idx="5"/>
          </p:nvPr>
        </p:nvSpPr>
        <p:spPr/>
        <p:txBody>
          <a:bodyPr/>
          <a:lstStyle/>
          <a:p>
            <a:fld id="{F438AB19-2CD5-4ED6-9083-B99701ABD687}" type="slidenum">
              <a:rPr lang="en-IN" smtClean="0"/>
              <a:t>23</a:t>
            </a:fld>
            <a:endParaRPr lang="en-IN"/>
          </a:p>
        </p:txBody>
      </p:sp>
    </p:spTree>
    <p:extLst>
      <p:ext uri="{BB962C8B-B14F-4D97-AF65-F5344CB8AC3E}">
        <p14:creationId xmlns:p14="http://schemas.microsoft.com/office/powerpoint/2010/main" val="8376762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Box plot : circles outliers</a:t>
            </a:r>
          </a:p>
          <a:p>
            <a:r>
              <a:rPr lang="en-US">
                <a:ea typeface="Calibri"/>
                <a:cs typeface="Calibri"/>
              </a:rPr>
              <a:t>Line indicate mean first and 3rd mean</a:t>
            </a:r>
          </a:p>
        </p:txBody>
      </p:sp>
      <p:sp>
        <p:nvSpPr>
          <p:cNvPr id="4" name="Slide Number Placeholder 3"/>
          <p:cNvSpPr>
            <a:spLocks noGrp="1"/>
          </p:cNvSpPr>
          <p:nvPr>
            <p:ph type="sldNum" sz="quarter" idx="5"/>
          </p:nvPr>
        </p:nvSpPr>
        <p:spPr/>
        <p:txBody>
          <a:bodyPr/>
          <a:lstStyle/>
          <a:p>
            <a:fld id="{F438AB19-2CD5-4ED6-9083-B99701ABD687}" type="slidenum">
              <a:rPr lang="en-IN" smtClean="0"/>
              <a:t>24</a:t>
            </a:fld>
            <a:endParaRPr lang="en-IN"/>
          </a:p>
        </p:txBody>
      </p:sp>
    </p:spTree>
    <p:extLst>
      <p:ext uri="{BB962C8B-B14F-4D97-AF65-F5344CB8AC3E}">
        <p14:creationId xmlns:p14="http://schemas.microsoft.com/office/powerpoint/2010/main" val="18668641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In this visualization it shows about the distribution of hotel city and country</a:t>
            </a:r>
          </a:p>
        </p:txBody>
      </p:sp>
      <p:sp>
        <p:nvSpPr>
          <p:cNvPr id="4" name="Slide Number Placeholder 3"/>
          <p:cNvSpPr>
            <a:spLocks noGrp="1"/>
          </p:cNvSpPr>
          <p:nvPr>
            <p:ph type="sldNum" sz="quarter" idx="5"/>
          </p:nvPr>
        </p:nvSpPr>
        <p:spPr/>
        <p:txBody>
          <a:bodyPr/>
          <a:lstStyle/>
          <a:p>
            <a:fld id="{F438AB19-2CD5-4ED6-9083-B99701ABD687}" type="slidenum">
              <a:rPr lang="en-IN" smtClean="0"/>
              <a:t>25</a:t>
            </a:fld>
            <a:endParaRPr lang="en-IN"/>
          </a:p>
        </p:txBody>
      </p:sp>
    </p:spTree>
    <p:extLst>
      <p:ext uri="{BB962C8B-B14F-4D97-AF65-F5344CB8AC3E}">
        <p14:creationId xmlns:p14="http://schemas.microsoft.com/office/powerpoint/2010/main" val="36516544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By using wordcount function we can get to know what are the words that have been used more in the given reviews like: good welcome paper expensive.</a:t>
            </a:r>
          </a:p>
        </p:txBody>
      </p:sp>
      <p:sp>
        <p:nvSpPr>
          <p:cNvPr id="4" name="Slide Number Placeholder 3"/>
          <p:cNvSpPr>
            <a:spLocks noGrp="1"/>
          </p:cNvSpPr>
          <p:nvPr>
            <p:ph type="sldNum" sz="quarter" idx="5"/>
          </p:nvPr>
        </p:nvSpPr>
        <p:spPr/>
        <p:txBody>
          <a:bodyPr/>
          <a:lstStyle/>
          <a:p>
            <a:fld id="{F438AB19-2CD5-4ED6-9083-B99701ABD687}" type="slidenum">
              <a:rPr lang="en-IN" smtClean="0"/>
              <a:t>26</a:t>
            </a:fld>
            <a:endParaRPr lang="en-IN"/>
          </a:p>
        </p:txBody>
      </p:sp>
    </p:spTree>
    <p:extLst>
      <p:ext uri="{BB962C8B-B14F-4D97-AF65-F5344CB8AC3E}">
        <p14:creationId xmlns:p14="http://schemas.microsoft.com/office/powerpoint/2010/main" val="35823317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In this plot we can see that sentimental score has been showed that is if it is good review then the sentimental score will be 1 and if it is bad review then it will show as –1 if it is neutral then it shows as 0</a:t>
            </a:r>
          </a:p>
        </p:txBody>
      </p:sp>
      <p:sp>
        <p:nvSpPr>
          <p:cNvPr id="4" name="Slide Number Placeholder 3"/>
          <p:cNvSpPr>
            <a:spLocks noGrp="1"/>
          </p:cNvSpPr>
          <p:nvPr>
            <p:ph type="sldNum" sz="quarter" idx="5"/>
          </p:nvPr>
        </p:nvSpPr>
        <p:spPr/>
        <p:txBody>
          <a:bodyPr/>
          <a:lstStyle/>
          <a:p>
            <a:fld id="{F438AB19-2CD5-4ED6-9083-B99701ABD687}" type="slidenum">
              <a:rPr lang="en-IN" smtClean="0"/>
              <a:t>27</a:t>
            </a:fld>
            <a:endParaRPr lang="en-IN"/>
          </a:p>
        </p:txBody>
      </p:sp>
    </p:spTree>
    <p:extLst>
      <p:ext uri="{BB962C8B-B14F-4D97-AF65-F5344CB8AC3E}">
        <p14:creationId xmlns:p14="http://schemas.microsoft.com/office/powerpoint/2010/main" val="24915618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ROC (Receiver Operating Characteristic) curve is usually a good graph to summarize the quality of our classifier. The higher the curve is above the diagonal baseline, the better the predictions. Although the AUC ROC (Area Under the Curve ROC) is very good, we should not use here the ROC curve to assess the quality of our model.</a:t>
            </a:r>
          </a:p>
          <a:p>
            <a:r>
              <a:rPr lang="en-US"/>
              <a:t>Why? </a:t>
            </a:r>
            <a:endParaRPr lang="en-US">
              <a:cs typeface="Calibri"/>
            </a:endParaRPr>
          </a:p>
        </p:txBody>
      </p:sp>
      <p:sp>
        <p:nvSpPr>
          <p:cNvPr id="4" name="Slide Number Placeholder 3"/>
          <p:cNvSpPr>
            <a:spLocks noGrp="1"/>
          </p:cNvSpPr>
          <p:nvPr>
            <p:ph type="sldNum" sz="quarter" idx="5"/>
          </p:nvPr>
        </p:nvSpPr>
        <p:spPr/>
        <p:txBody>
          <a:bodyPr/>
          <a:lstStyle/>
          <a:p>
            <a:fld id="{F438AB19-2CD5-4ED6-9083-B99701ABD687}" type="slidenum">
              <a:rPr lang="en-IN" smtClean="0"/>
              <a:t>28</a:t>
            </a:fld>
            <a:endParaRPr lang="en-IN"/>
          </a:p>
        </p:txBody>
      </p:sp>
    </p:spTree>
    <p:extLst>
      <p:ext uri="{BB962C8B-B14F-4D97-AF65-F5344CB8AC3E}">
        <p14:creationId xmlns:p14="http://schemas.microsoft.com/office/powerpoint/2010/main" val="23804990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Plot showing </a:t>
            </a:r>
            <a:r>
              <a:rPr lang="en-US"/>
              <a:t>Precision-Recall (PR) Curve –</a:t>
            </a:r>
          </a:p>
          <a:p>
            <a:r>
              <a:rPr lang="en-US" b="1"/>
              <a:t>Precision</a:t>
            </a:r>
            <a:r>
              <a:rPr lang="en-US"/>
              <a:t> is the proportion of </a:t>
            </a:r>
            <a:r>
              <a:rPr lang="en-US" i="1"/>
              <a:t>correct</a:t>
            </a:r>
            <a:r>
              <a:rPr lang="en-US"/>
              <a:t> positive classifications (true positive) divided by the total number of </a:t>
            </a:r>
            <a:r>
              <a:rPr lang="en-US" i="1"/>
              <a:t>predicted</a:t>
            </a:r>
            <a:r>
              <a:rPr lang="en-US"/>
              <a:t> positive classifications that were made (true positive + false positive). </a:t>
            </a:r>
            <a:r>
              <a:rPr lang="en-US" b="1"/>
              <a:t>Recall</a:t>
            </a:r>
            <a:r>
              <a:rPr lang="en-US"/>
              <a:t> is the proportion </a:t>
            </a:r>
            <a:r>
              <a:rPr lang="en-US" i="1"/>
              <a:t>correct</a:t>
            </a:r>
            <a:r>
              <a:rPr lang="en-US"/>
              <a:t> positive classifications (true positive) divided by the total number of the </a:t>
            </a:r>
            <a:r>
              <a:rPr lang="en-US" i="1"/>
              <a:t>truly</a:t>
            </a:r>
            <a:r>
              <a:rPr lang="en-US"/>
              <a:t> positive classifications (true positive + false negative).</a:t>
            </a:r>
            <a:endParaRPr lang="en-US">
              <a:ea typeface="Calibri"/>
              <a:cs typeface="Calibri"/>
            </a:endParaRPr>
          </a:p>
          <a:p>
            <a:r>
              <a:rPr lang="en-US"/>
              <a:t>A PR curve is simply a graph with Precision values on the y-axis and Recall values on the x-axis. In other words, the PR curve contains TP/(TP+FP) on the y-axis and TP/(TP+FN) on the x-axis.</a:t>
            </a:r>
            <a:endParaRPr lang="en-US">
              <a:ea typeface="Calibri"/>
              <a:cs typeface="Calibri"/>
            </a:endParaRPr>
          </a:p>
          <a:p>
            <a:pPr marL="171450" indent="-171450">
              <a:buFont typeface="Arial"/>
              <a:buChar char="•"/>
            </a:pPr>
            <a:r>
              <a:rPr lang="en-US"/>
              <a:t>It is important to note that Precision is also called the Positive Predictive Value (PPV).</a:t>
            </a:r>
            <a:endParaRPr lang="en-US">
              <a:ea typeface="Calibri"/>
              <a:cs typeface="Calibri"/>
            </a:endParaRPr>
          </a:p>
          <a:p>
            <a:pPr marL="171450" indent="-171450">
              <a:buFont typeface="Arial"/>
              <a:buChar char="•"/>
            </a:pPr>
            <a:r>
              <a:rPr lang="en-US"/>
              <a:t>Recall is also called Sensitivity, Hit Rate or True Positive Rate (TPR)</a:t>
            </a:r>
            <a:endParaRPr lang="en-US">
              <a:ea typeface="Calibri"/>
              <a:cs typeface="Calibri"/>
            </a:endParaRPr>
          </a:p>
          <a:p>
            <a:pPr marL="171450" indent="-171450">
              <a:buFont typeface="Arial"/>
              <a:buChar char="•"/>
            </a:pPr>
            <a:endParaRPr lang="en-US">
              <a:ea typeface="Calibri"/>
              <a:cs typeface="Calibri"/>
            </a:endParaRPr>
          </a:p>
          <a:p>
            <a:pPr>
              <a:buFont typeface="Arial"/>
              <a:buChar char="•"/>
            </a:pPr>
            <a:br>
              <a:rPr lang="en-US"/>
            </a:br>
            <a:endParaRPr lang="en-US"/>
          </a:p>
          <a:p>
            <a:pPr>
              <a:buFont typeface="Arial"/>
              <a:buChar char="•"/>
            </a:pPr>
            <a:r>
              <a:rPr lang="en"/>
              <a:t>The precision-recall curve shows the tradeoff between precision and recall for different threshold. A high area under the curve represents both high recall and high precision, where high precision relates to a low false positive rate, and high recall relates to a low false negative rate.</a:t>
            </a:r>
            <a:endParaRPr lang="en-US"/>
          </a:p>
          <a:p>
            <a:pPr marL="171450" indent="-171450">
              <a:buFont typeface="Arial"/>
              <a:buChar char="•"/>
            </a:pPr>
            <a:r>
              <a:rPr lang="en-US"/>
              <a:t>Precision-Recall curves should be used when there is a moderate to large class imbalance.</a:t>
            </a:r>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F438AB19-2CD5-4ED6-9083-B99701ABD687}" type="slidenum">
              <a:rPr lang="en-IN" smtClean="0"/>
              <a:t>29</a:t>
            </a:fld>
            <a:endParaRPr lang="en-IN"/>
          </a:p>
        </p:txBody>
      </p:sp>
    </p:spTree>
    <p:extLst>
      <p:ext uri="{BB962C8B-B14F-4D97-AF65-F5344CB8AC3E}">
        <p14:creationId xmlns:p14="http://schemas.microsoft.com/office/powerpoint/2010/main" val="21657333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CFA3F-F3CE-D745-91CF-5ED9A6930F3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E46E5AA-5865-9EB3-2EC9-907225D23B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721BF9B-FC03-77E8-16DF-91D4212F5F98}"/>
              </a:ext>
            </a:extLst>
          </p:cNvPr>
          <p:cNvSpPr>
            <a:spLocks noGrp="1"/>
          </p:cNvSpPr>
          <p:nvPr>
            <p:ph type="dt" sz="half" idx="10"/>
          </p:nvPr>
        </p:nvSpPr>
        <p:spPr/>
        <p:txBody>
          <a:bodyPr/>
          <a:lstStyle/>
          <a:p>
            <a:fld id="{D99BF18B-C54A-400D-9719-01EC4FF2A768}" type="datetimeFigureOut">
              <a:rPr lang="en-IN" smtClean="0"/>
              <a:t>26-04-2023</a:t>
            </a:fld>
            <a:endParaRPr lang="en-IN"/>
          </a:p>
        </p:txBody>
      </p:sp>
      <p:sp>
        <p:nvSpPr>
          <p:cNvPr id="5" name="Footer Placeholder 4">
            <a:extLst>
              <a:ext uri="{FF2B5EF4-FFF2-40B4-BE49-F238E27FC236}">
                <a16:creationId xmlns:a16="http://schemas.microsoft.com/office/drawing/2014/main" id="{DCB2571A-BC4F-2CEB-401C-A7766AF05F4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7F85667-BF22-6931-5D26-7A853604F47C}"/>
              </a:ext>
            </a:extLst>
          </p:cNvPr>
          <p:cNvSpPr>
            <a:spLocks noGrp="1"/>
          </p:cNvSpPr>
          <p:nvPr>
            <p:ph type="sldNum" sz="quarter" idx="12"/>
          </p:nvPr>
        </p:nvSpPr>
        <p:spPr/>
        <p:txBody>
          <a:bodyPr/>
          <a:lstStyle/>
          <a:p>
            <a:fld id="{D72796B0-B0AE-4994-BF17-8843586D5F36}" type="slidenum">
              <a:rPr lang="en-IN" smtClean="0"/>
              <a:t>‹#›</a:t>
            </a:fld>
            <a:endParaRPr lang="en-IN"/>
          </a:p>
        </p:txBody>
      </p:sp>
    </p:spTree>
    <p:extLst>
      <p:ext uri="{BB962C8B-B14F-4D97-AF65-F5344CB8AC3E}">
        <p14:creationId xmlns:p14="http://schemas.microsoft.com/office/powerpoint/2010/main" val="33130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0E2E9-6336-61C6-AAF0-EC6E5E92BF3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DAA2D1F-1718-F526-73FA-8FA3B93478F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CC87880-ECE7-6BC7-3A30-5C8A4CE15188}"/>
              </a:ext>
            </a:extLst>
          </p:cNvPr>
          <p:cNvSpPr>
            <a:spLocks noGrp="1"/>
          </p:cNvSpPr>
          <p:nvPr>
            <p:ph type="dt" sz="half" idx="10"/>
          </p:nvPr>
        </p:nvSpPr>
        <p:spPr/>
        <p:txBody>
          <a:bodyPr/>
          <a:lstStyle/>
          <a:p>
            <a:fld id="{D99BF18B-C54A-400D-9719-01EC4FF2A768}" type="datetimeFigureOut">
              <a:rPr lang="en-IN" smtClean="0"/>
              <a:t>26-04-2023</a:t>
            </a:fld>
            <a:endParaRPr lang="en-IN"/>
          </a:p>
        </p:txBody>
      </p:sp>
      <p:sp>
        <p:nvSpPr>
          <p:cNvPr id="5" name="Footer Placeholder 4">
            <a:extLst>
              <a:ext uri="{FF2B5EF4-FFF2-40B4-BE49-F238E27FC236}">
                <a16:creationId xmlns:a16="http://schemas.microsoft.com/office/drawing/2014/main" id="{038E902B-CFE3-21DA-D55A-6CA7139B56A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6BE505F-BAD5-2C05-33ED-EA862399DA49}"/>
              </a:ext>
            </a:extLst>
          </p:cNvPr>
          <p:cNvSpPr>
            <a:spLocks noGrp="1"/>
          </p:cNvSpPr>
          <p:nvPr>
            <p:ph type="sldNum" sz="quarter" idx="12"/>
          </p:nvPr>
        </p:nvSpPr>
        <p:spPr/>
        <p:txBody>
          <a:bodyPr/>
          <a:lstStyle/>
          <a:p>
            <a:fld id="{D72796B0-B0AE-4994-BF17-8843586D5F36}" type="slidenum">
              <a:rPr lang="en-IN" smtClean="0"/>
              <a:t>‹#›</a:t>
            </a:fld>
            <a:endParaRPr lang="en-IN"/>
          </a:p>
        </p:txBody>
      </p:sp>
    </p:spTree>
    <p:extLst>
      <p:ext uri="{BB962C8B-B14F-4D97-AF65-F5344CB8AC3E}">
        <p14:creationId xmlns:p14="http://schemas.microsoft.com/office/powerpoint/2010/main" val="21576532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1713603-1549-3858-B52D-007BCD02E3D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7B38354-A4D3-4782-781E-259BB601104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7737583-7D5F-1D4B-3FF0-2017EF0F7BE5}"/>
              </a:ext>
            </a:extLst>
          </p:cNvPr>
          <p:cNvSpPr>
            <a:spLocks noGrp="1"/>
          </p:cNvSpPr>
          <p:nvPr>
            <p:ph type="dt" sz="half" idx="10"/>
          </p:nvPr>
        </p:nvSpPr>
        <p:spPr/>
        <p:txBody>
          <a:bodyPr/>
          <a:lstStyle/>
          <a:p>
            <a:fld id="{D99BF18B-C54A-400D-9719-01EC4FF2A768}" type="datetimeFigureOut">
              <a:rPr lang="en-IN" smtClean="0"/>
              <a:t>26-04-2023</a:t>
            </a:fld>
            <a:endParaRPr lang="en-IN"/>
          </a:p>
        </p:txBody>
      </p:sp>
      <p:sp>
        <p:nvSpPr>
          <p:cNvPr id="5" name="Footer Placeholder 4">
            <a:extLst>
              <a:ext uri="{FF2B5EF4-FFF2-40B4-BE49-F238E27FC236}">
                <a16:creationId xmlns:a16="http://schemas.microsoft.com/office/drawing/2014/main" id="{2FCD7A4D-5E89-B01C-1D99-BEC62D0434D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F3E9A90-7B2C-3CE8-22A0-C2FB9B9A7A90}"/>
              </a:ext>
            </a:extLst>
          </p:cNvPr>
          <p:cNvSpPr>
            <a:spLocks noGrp="1"/>
          </p:cNvSpPr>
          <p:nvPr>
            <p:ph type="sldNum" sz="quarter" idx="12"/>
          </p:nvPr>
        </p:nvSpPr>
        <p:spPr/>
        <p:txBody>
          <a:bodyPr/>
          <a:lstStyle/>
          <a:p>
            <a:fld id="{D72796B0-B0AE-4994-BF17-8843586D5F36}" type="slidenum">
              <a:rPr lang="en-IN" smtClean="0"/>
              <a:t>‹#›</a:t>
            </a:fld>
            <a:endParaRPr lang="en-IN"/>
          </a:p>
        </p:txBody>
      </p:sp>
    </p:spTree>
    <p:extLst>
      <p:ext uri="{BB962C8B-B14F-4D97-AF65-F5344CB8AC3E}">
        <p14:creationId xmlns:p14="http://schemas.microsoft.com/office/powerpoint/2010/main" val="35080874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dirty="0"/>
              <a:t>4/26/2023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p>
            <a:fld id="{4509A250-FF31-4206-8172-F9D3106AACB1}" type="datetimeFigureOut">
              <a:rPr lang="en-US" dirty="0"/>
              <a:t>4/26/2023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4/26/2023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796027F-7875-4030-9381-8BD8C4F21935}" type="datetimeFigureOut">
              <a:rPr lang="en-US" dirty="0"/>
              <a:t>4/26/2023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796027F-7875-4030-9381-8BD8C4F21935}" type="datetimeFigureOut">
              <a:rPr lang="en-US" dirty="0"/>
              <a:t>4/26/2023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Date Placeholder 2"/>
          <p:cNvSpPr>
            <a:spLocks noGrp="1"/>
          </p:cNvSpPr>
          <p:nvPr>
            <p:ph type="dt" sz="half" idx="10"/>
          </p:nvPr>
        </p:nvSpPr>
        <p:spPr/>
        <p:txBody>
          <a:bodyPr/>
          <a:lstStyle/>
          <a:p>
            <a:fld id="{4509A250-FF31-4206-8172-F9D3106AACB1}" type="datetimeFigureOut">
              <a:rPr lang="en-US" dirty="0"/>
              <a:t>4/26/2023</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4/26/2023</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4/26/2023</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2463E-E3F7-9D89-A744-CDAA3E3A48F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A4FD549-6A26-7CB6-7278-60379740DDB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15916A2-51F6-07D4-2F6F-1FFB9A192DBE}"/>
              </a:ext>
            </a:extLst>
          </p:cNvPr>
          <p:cNvSpPr>
            <a:spLocks noGrp="1"/>
          </p:cNvSpPr>
          <p:nvPr>
            <p:ph type="dt" sz="half" idx="10"/>
          </p:nvPr>
        </p:nvSpPr>
        <p:spPr/>
        <p:txBody>
          <a:bodyPr/>
          <a:lstStyle/>
          <a:p>
            <a:fld id="{D99BF18B-C54A-400D-9719-01EC4FF2A768}" type="datetimeFigureOut">
              <a:rPr lang="en-IN" smtClean="0"/>
              <a:t>26-04-2023</a:t>
            </a:fld>
            <a:endParaRPr lang="en-IN"/>
          </a:p>
        </p:txBody>
      </p:sp>
      <p:sp>
        <p:nvSpPr>
          <p:cNvPr id="5" name="Footer Placeholder 4">
            <a:extLst>
              <a:ext uri="{FF2B5EF4-FFF2-40B4-BE49-F238E27FC236}">
                <a16:creationId xmlns:a16="http://schemas.microsoft.com/office/drawing/2014/main" id="{143BDDD4-8A8C-3246-0241-E5EB1C202C6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2352D60-4C77-44A9-D2E6-354EC6F39334}"/>
              </a:ext>
            </a:extLst>
          </p:cNvPr>
          <p:cNvSpPr>
            <a:spLocks noGrp="1"/>
          </p:cNvSpPr>
          <p:nvPr>
            <p:ph type="sldNum" sz="quarter" idx="12"/>
          </p:nvPr>
        </p:nvSpPr>
        <p:spPr/>
        <p:txBody>
          <a:bodyPr/>
          <a:lstStyle/>
          <a:p>
            <a:fld id="{D72796B0-B0AE-4994-BF17-8843586D5F36}" type="slidenum">
              <a:rPr lang="en-IN" smtClean="0"/>
              <a:t>‹#›</a:t>
            </a:fld>
            <a:endParaRPr lang="en-IN"/>
          </a:p>
        </p:txBody>
      </p:sp>
    </p:spTree>
    <p:extLst>
      <p:ext uri="{BB962C8B-B14F-4D97-AF65-F5344CB8AC3E}">
        <p14:creationId xmlns:p14="http://schemas.microsoft.com/office/powerpoint/2010/main" val="412884976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4/26/2023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4/26/2023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dirty="0"/>
              <a:t>4/26/2023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dirty="0"/>
              <a:t>4/26/2023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C06F6-4FE6-6E33-51F3-9EAE1A722CA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D373503-17B0-A6C3-DAD9-744D7C4E183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010507E-2F5D-68DB-3CCE-044A88FEAEFC}"/>
              </a:ext>
            </a:extLst>
          </p:cNvPr>
          <p:cNvSpPr>
            <a:spLocks noGrp="1"/>
          </p:cNvSpPr>
          <p:nvPr>
            <p:ph type="dt" sz="half" idx="10"/>
          </p:nvPr>
        </p:nvSpPr>
        <p:spPr/>
        <p:txBody>
          <a:bodyPr/>
          <a:lstStyle/>
          <a:p>
            <a:fld id="{D99BF18B-C54A-400D-9719-01EC4FF2A768}" type="datetimeFigureOut">
              <a:rPr lang="en-IN" smtClean="0"/>
              <a:t>26-04-2023</a:t>
            </a:fld>
            <a:endParaRPr lang="en-IN"/>
          </a:p>
        </p:txBody>
      </p:sp>
      <p:sp>
        <p:nvSpPr>
          <p:cNvPr id="5" name="Footer Placeholder 4">
            <a:extLst>
              <a:ext uri="{FF2B5EF4-FFF2-40B4-BE49-F238E27FC236}">
                <a16:creationId xmlns:a16="http://schemas.microsoft.com/office/drawing/2014/main" id="{0E7768FD-1741-34B5-65F1-6293284D70F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0858AA9-7E94-0495-EFE3-5C0C99B7F5D8}"/>
              </a:ext>
            </a:extLst>
          </p:cNvPr>
          <p:cNvSpPr>
            <a:spLocks noGrp="1"/>
          </p:cNvSpPr>
          <p:nvPr>
            <p:ph type="sldNum" sz="quarter" idx="12"/>
          </p:nvPr>
        </p:nvSpPr>
        <p:spPr/>
        <p:txBody>
          <a:bodyPr/>
          <a:lstStyle/>
          <a:p>
            <a:fld id="{D72796B0-B0AE-4994-BF17-8843586D5F36}" type="slidenum">
              <a:rPr lang="en-IN" smtClean="0"/>
              <a:t>‹#›</a:t>
            </a:fld>
            <a:endParaRPr lang="en-IN"/>
          </a:p>
        </p:txBody>
      </p:sp>
    </p:spTree>
    <p:extLst>
      <p:ext uri="{BB962C8B-B14F-4D97-AF65-F5344CB8AC3E}">
        <p14:creationId xmlns:p14="http://schemas.microsoft.com/office/powerpoint/2010/main" val="25156685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043EC-2AFA-A829-57AC-4B814DB8365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7038298-8B15-0C01-6252-079E72CD652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B0E4414-C7CC-FC6C-770D-9D25D205C82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45C1408-21B6-565D-4FE1-213B0B6FC6B8}"/>
              </a:ext>
            </a:extLst>
          </p:cNvPr>
          <p:cNvSpPr>
            <a:spLocks noGrp="1"/>
          </p:cNvSpPr>
          <p:nvPr>
            <p:ph type="dt" sz="half" idx="10"/>
          </p:nvPr>
        </p:nvSpPr>
        <p:spPr/>
        <p:txBody>
          <a:bodyPr/>
          <a:lstStyle/>
          <a:p>
            <a:fld id="{D99BF18B-C54A-400D-9719-01EC4FF2A768}" type="datetimeFigureOut">
              <a:rPr lang="en-IN" smtClean="0"/>
              <a:t>26-04-2023</a:t>
            </a:fld>
            <a:endParaRPr lang="en-IN"/>
          </a:p>
        </p:txBody>
      </p:sp>
      <p:sp>
        <p:nvSpPr>
          <p:cNvPr id="6" name="Footer Placeholder 5">
            <a:extLst>
              <a:ext uri="{FF2B5EF4-FFF2-40B4-BE49-F238E27FC236}">
                <a16:creationId xmlns:a16="http://schemas.microsoft.com/office/drawing/2014/main" id="{89DE5C6F-1F2E-262C-7047-7A57534E222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3120DC5-3AEE-799E-8812-116DC9DC1229}"/>
              </a:ext>
            </a:extLst>
          </p:cNvPr>
          <p:cNvSpPr>
            <a:spLocks noGrp="1"/>
          </p:cNvSpPr>
          <p:nvPr>
            <p:ph type="sldNum" sz="quarter" idx="12"/>
          </p:nvPr>
        </p:nvSpPr>
        <p:spPr/>
        <p:txBody>
          <a:bodyPr/>
          <a:lstStyle/>
          <a:p>
            <a:fld id="{D72796B0-B0AE-4994-BF17-8843586D5F36}" type="slidenum">
              <a:rPr lang="en-IN" smtClean="0"/>
              <a:t>‹#›</a:t>
            </a:fld>
            <a:endParaRPr lang="en-IN"/>
          </a:p>
        </p:txBody>
      </p:sp>
    </p:spTree>
    <p:extLst>
      <p:ext uri="{BB962C8B-B14F-4D97-AF65-F5344CB8AC3E}">
        <p14:creationId xmlns:p14="http://schemas.microsoft.com/office/powerpoint/2010/main" val="33371782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9F28D-B63A-0DE5-C786-2CF81B4316C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64284D1-EF4F-71F7-D9D9-44C3EA7C609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15ED2B9-C7ED-E5CA-CDF2-E5F5A424878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670E45D-CE5D-9A5A-BABF-3E0C03349F1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F684F8-9858-D924-6280-E23143668ED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D324281-FA61-D612-2371-3FFD31282EB6}"/>
              </a:ext>
            </a:extLst>
          </p:cNvPr>
          <p:cNvSpPr>
            <a:spLocks noGrp="1"/>
          </p:cNvSpPr>
          <p:nvPr>
            <p:ph type="dt" sz="half" idx="10"/>
          </p:nvPr>
        </p:nvSpPr>
        <p:spPr/>
        <p:txBody>
          <a:bodyPr/>
          <a:lstStyle/>
          <a:p>
            <a:fld id="{D99BF18B-C54A-400D-9719-01EC4FF2A768}" type="datetimeFigureOut">
              <a:rPr lang="en-IN" smtClean="0"/>
              <a:t>26-04-2023</a:t>
            </a:fld>
            <a:endParaRPr lang="en-IN"/>
          </a:p>
        </p:txBody>
      </p:sp>
      <p:sp>
        <p:nvSpPr>
          <p:cNvPr id="8" name="Footer Placeholder 7">
            <a:extLst>
              <a:ext uri="{FF2B5EF4-FFF2-40B4-BE49-F238E27FC236}">
                <a16:creationId xmlns:a16="http://schemas.microsoft.com/office/drawing/2014/main" id="{B9D4AD1A-8012-6E09-71F3-BDB9C0C2D89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ED75635-AF52-80B5-205F-955A2BA2F818}"/>
              </a:ext>
            </a:extLst>
          </p:cNvPr>
          <p:cNvSpPr>
            <a:spLocks noGrp="1"/>
          </p:cNvSpPr>
          <p:nvPr>
            <p:ph type="sldNum" sz="quarter" idx="12"/>
          </p:nvPr>
        </p:nvSpPr>
        <p:spPr/>
        <p:txBody>
          <a:bodyPr/>
          <a:lstStyle/>
          <a:p>
            <a:fld id="{D72796B0-B0AE-4994-BF17-8843586D5F36}" type="slidenum">
              <a:rPr lang="en-IN" smtClean="0"/>
              <a:t>‹#›</a:t>
            </a:fld>
            <a:endParaRPr lang="en-IN"/>
          </a:p>
        </p:txBody>
      </p:sp>
    </p:spTree>
    <p:extLst>
      <p:ext uri="{BB962C8B-B14F-4D97-AF65-F5344CB8AC3E}">
        <p14:creationId xmlns:p14="http://schemas.microsoft.com/office/powerpoint/2010/main" val="3308949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92F54-60CF-7DAE-C8C0-EA4E0F8DF49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BF880BC-1582-58CF-05DA-07CBF6CD08D2}"/>
              </a:ext>
            </a:extLst>
          </p:cNvPr>
          <p:cNvSpPr>
            <a:spLocks noGrp="1"/>
          </p:cNvSpPr>
          <p:nvPr>
            <p:ph type="dt" sz="half" idx="10"/>
          </p:nvPr>
        </p:nvSpPr>
        <p:spPr/>
        <p:txBody>
          <a:bodyPr/>
          <a:lstStyle/>
          <a:p>
            <a:fld id="{D99BF18B-C54A-400D-9719-01EC4FF2A768}" type="datetimeFigureOut">
              <a:rPr lang="en-IN" smtClean="0"/>
              <a:t>26-04-2023</a:t>
            </a:fld>
            <a:endParaRPr lang="en-IN"/>
          </a:p>
        </p:txBody>
      </p:sp>
      <p:sp>
        <p:nvSpPr>
          <p:cNvPr id="4" name="Footer Placeholder 3">
            <a:extLst>
              <a:ext uri="{FF2B5EF4-FFF2-40B4-BE49-F238E27FC236}">
                <a16:creationId xmlns:a16="http://schemas.microsoft.com/office/drawing/2014/main" id="{C9DC62E3-A88D-93A5-8741-53596A9A149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3F01A4A-915B-2125-4023-7009E609D396}"/>
              </a:ext>
            </a:extLst>
          </p:cNvPr>
          <p:cNvSpPr>
            <a:spLocks noGrp="1"/>
          </p:cNvSpPr>
          <p:nvPr>
            <p:ph type="sldNum" sz="quarter" idx="12"/>
          </p:nvPr>
        </p:nvSpPr>
        <p:spPr/>
        <p:txBody>
          <a:bodyPr/>
          <a:lstStyle/>
          <a:p>
            <a:fld id="{D72796B0-B0AE-4994-BF17-8843586D5F36}" type="slidenum">
              <a:rPr lang="en-IN" smtClean="0"/>
              <a:t>‹#›</a:t>
            </a:fld>
            <a:endParaRPr lang="en-IN"/>
          </a:p>
        </p:txBody>
      </p:sp>
    </p:spTree>
    <p:extLst>
      <p:ext uri="{BB962C8B-B14F-4D97-AF65-F5344CB8AC3E}">
        <p14:creationId xmlns:p14="http://schemas.microsoft.com/office/powerpoint/2010/main" val="31318923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1715152-EBF1-DBC3-64E3-B11E88B47A32}"/>
              </a:ext>
            </a:extLst>
          </p:cNvPr>
          <p:cNvSpPr>
            <a:spLocks noGrp="1"/>
          </p:cNvSpPr>
          <p:nvPr>
            <p:ph type="dt" sz="half" idx="10"/>
          </p:nvPr>
        </p:nvSpPr>
        <p:spPr/>
        <p:txBody>
          <a:bodyPr/>
          <a:lstStyle/>
          <a:p>
            <a:fld id="{D99BF18B-C54A-400D-9719-01EC4FF2A768}" type="datetimeFigureOut">
              <a:rPr lang="en-IN" smtClean="0"/>
              <a:t>26-04-2023</a:t>
            </a:fld>
            <a:endParaRPr lang="en-IN"/>
          </a:p>
        </p:txBody>
      </p:sp>
      <p:sp>
        <p:nvSpPr>
          <p:cNvPr id="3" name="Footer Placeholder 2">
            <a:extLst>
              <a:ext uri="{FF2B5EF4-FFF2-40B4-BE49-F238E27FC236}">
                <a16:creationId xmlns:a16="http://schemas.microsoft.com/office/drawing/2014/main" id="{B3D75364-8DE0-5FCC-7FE4-F771BDCDC3F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182F224-3676-2902-3656-4233C07FB29E}"/>
              </a:ext>
            </a:extLst>
          </p:cNvPr>
          <p:cNvSpPr>
            <a:spLocks noGrp="1"/>
          </p:cNvSpPr>
          <p:nvPr>
            <p:ph type="sldNum" sz="quarter" idx="12"/>
          </p:nvPr>
        </p:nvSpPr>
        <p:spPr/>
        <p:txBody>
          <a:bodyPr/>
          <a:lstStyle/>
          <a:p>
            <a:fld id="{D72796B0-B0AE-4994-BF17-8843586D5F36}" type="slidenum">
              <a:rPr lang="en-IN" smtClean="0"/>
              <a:t>‹#›</a:t>
            </a:fld>
            <a:endParaRPr lang="en-IN"/>
          </a:p>
        </p:txBody>
      </p:sp>
    </p:spTree>
    <p:extLst>
      <p:ext uri="{BB962C8B-B14F-4D97-AF65-F5344CB8AC3E}">
        <p14:creationId xmlns:p14="http://schemas.microsoft.com/office/powerpoint/2010/main" val="33410839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E3864-FCFB-2859-F6B6-612762E877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2A299A2-E1BA-2380-26B5-CA799224F6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BCBA512-1393-4785-41A6-0D300B4747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03A40D-763E-C154-5210-C0D4CC2AEE96}"/>
              </a:ext>
            </a:extLst>
          </p:cNvPr>
          <p:cNvSpPr>
            <a:spLocks noGrp="1"/>
          </p:cNvSpPr>
          <p:nvPr>
            <p:ph type="dt" sz="half" idx="10"/>
          </p:nvPr>
        </p:nvSpPr>
        <p:spPr/>
        <p:txBody>
          <a:bodyPr/>
          <a:lstStyle/>
          <a:p>
            <a:fld id="{D99BF18B-C54A-400D-9719-01EC4FF2A768}" type="datetimeFigureOut">
              <a:rPr lang="en-IN" smtClean="0"/>
              <a:t>26-04-2023</a:t>
            </a:fld>
            <a:endParaRPr lang="en-IN"/>
          </a:p>
        </p:txBody>
      </p:sp>
      <p:sp>
        <p:nvSpPr>
          <p:cNvPr id="6" name="Footer Placeholder 5">
            <a:extLst>
              <a:ext uri="{FF2B5EF4-FFF2-40B4-BE49-F238E27FC236}">
                <a16:creationId xmlns:a16="http://schemas.microsoft.com/office/drawing/2014/main" id="{79600491-BFD2-5054-692A-E6728402485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61EFCA2-5789-9C8E-4E69-1142F5FDFDDC}"/>
              </a:ext>
            </a:extLst>
          </p:cNvPr>
          <p:cNvSpPr>
            <a:spLocks noGrp="1"/>
          </p:cNvSpPr>
          <p:nvPr>
            <p:ph type="sldNum" sz="quarter" idx="12"/>
          </p:nvPr>
        </p:nvSpPr>
        <p:spPr/>
        <p:txBody>
          <a:bodyPr/>
          <a:lstStyle/>
          <a:p>
            <a:fld id="{D72796B0-B0AE-4994-BF17-8843586D5F36}" type="slidenum">
              <a:rPr lang="en-IN" smtClean="0"/>
              <a:t>‹#›</a:t>
            </a:fld>
            <a:endParaRPr lang="en-IN"/>
          </a:p>
        </p:txBody>
      </p:sp>
    </p:spTree>
    <p:extLst>
      <p:ext uri="{BB962C8B-B14F-4D97-AF65-F5344CB8AC3E}">
        <p14:creationId xmlns:p14="http://schemas.microsoft.com/office/powerpoint/2010/main" val="3722146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7D7AA-8AB0-65C6-9BFE-3F71657484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D5F28D1-B4E9-899C-0D9D-749BADC1362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70C23EC-061F-ED2C-2D6D-DF496D35A1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64A6F88-CE93-D857-7CA8-308B572EA971}"/>
              </a:ext>
            </a:extLst>
          </p:cNvPr>
          <p:cNvSpPr>
            <a:spLocks noGrp="1"/>
          </p:cNvSpPr>
          <p:nvPr>
            <p:ph type="dt" sz="half" idx="10"/>
          </p:nvPr>
        </p:nvSpPr>
        <p:spPr/>
        <p:txBody>
          <a:bodyPr/>
          <a:lstStyle/>
          <a:p>
            <a:fld id="{D99BF18B-C54A-400D-9719-01EC4FF2A768}" type="datetimeFigureOut">
              <a:rPr lang="en-IN" smtClean="0"/>
              <a:t>26-04-2023</a:t>
            </a:fld>
            <a:endParaRPr lang="en-IN"/>
          </a:p>
        </p:txBody>
      </p:sp>
      <p:sp>
        <p:nvSpPr>
          <p:cNvPr id="6" name="Footer Placeholder 5">
            <a:extLst>
              <a:ext uri="{FF2B5EF4-FFF2-40B4-BE49-F238E27FC236}">
                <a16:creationId xmlns:a16="http://schemas.microsoft.com/office/drawing/2014/main" id="{D2E57B30-C458-CD5E-EA4B-B4F58964425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0CD36C4-EE1D-74F2-1FE7-2635B884BA3C}"/>
              </a:ext>
            </a:extLst>
          </p:cNvPr>
          <p:cNvSpPr>
            <a:spLocks noGrp="1"/>
          </p:cNvSpPr>
          <p:nvPr>
            <p:ph type="sldNum" sz="quarter" idx="12"/>
          </p:nvPr>
        </p:nvSpPr>
        <p:spPr/>
        <p:txBody>
          <a:bodyPr/>
          <a:lstStyle/>
          <a:p>
            <a:fld id="{D72796B0-B0AE-4994-BF17-8843586D5F36}" type="slidenum">
              <a:rPr lang="en-IN" smtClean="0"/>
              <a:t>‹#›</a:t>
            </a:fld>
            <a:endParaRPr lang="en-IN"/>
          </a:p>
        </p:txBody>
      </p:sp>
    </p:spTree>
    <p:extLst>
      <p:ext uri="{BB962C8B-B14F-4D97-AF65-F5344CB8AC3E}">
        <p14:creationId xmlns:p14="http://schemas.microsoft.com/office/powerpoint/2010/main" val="19797804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21" Type="http://schemas.openxmlformats.org/officeDocument/2006/relationships/image" Target="../media/image4.png"/><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2.pn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9E5AFA2-3AE2-E13B-21A9-14B2465B29A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2C8FE2A-6302-A150-EEAE-87FF3D2733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1B7E725-8A83-938C-DE74-FF1B47D1BB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BF18B-C54A-400D-9719-01EC4FF2A768}" type="datetimeFigureOut">
              <a:rPr lang="en-IN" smtClean="0"/>
              <a:t>26-04-2023</a:t>
            </a:fld>
            <a:endParaRPr lang="en-IN"/>
          </a:p>
        </p:txBody>
      </p:sp>
      <p:sp>
        <p:nvSpPr>
          <p:cNvPr id="5" name="Footer Placeholder 4">
            <a:extLst>
              <a:ext uri="{FF2B5EF4-FFF2-40B4-BE49-F238E27FC236}">
                <a16:creationId xmlns:a16="http://schemas.microsoft.com/office/drawing/2014/main" id="{3762B4CF-25CE-6795-5110-E9558E0B94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E88B452-0FEB-DCD0-15A0-1F105E643B2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2796B0-B0AE-4994-BF17-8843586D5F36}" type="slidenum">
              <a:rPr lang="en-IN" smtClean="0"/>
              <a:t>‹#›</a:t>
            </a:fld>
            <a:endParaRPr lang="en-IN"/>
          </a:p>
        </p:txBody>
      </p:sp>
    </p:spTree>
    <p:extLst>
      <p:ext uri="{BB962C8B-B14F-4D97-AF65-F5344CB8AC3E}">
        <p14:creationId xmlns:p14="http://schemas.microsoft.com/office/powerpoint/2010/main" val="1767136222"/>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57" r:id="rId9"/>
    <p:sldLayoutId id="2147483680" r:id="rId10"/>
    <p:sldLayoutId id="214748368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4/26/2023</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29.jpe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6.xml"/><Relationship Id="rId7" Type="http://schemas.openxmlformats.org/officeDocument/2006/relationships/image" Target="../media/image30.jpeg"/><Relationship Id="rId2" Type="http://schemas.openxmlformats.org/officeDocument/2006/relationships/diagramData" Target="../diagrams/data6.xml"/><Relationship Id="rId1" Type="http://schemas.openxmlformats.org/officeDocument/2006/relationships/slideLayout" Target="../slideLayouts/slideLayout7.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6.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41.jpeg"/></Relationships>
</file>

<file path=ppt/slides/_rels/slide27.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43.jpeg"/></Relationships>
</file>

<file path=ppt/slides/_rels/slide28.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45.jpeg"/></Relationships>
</file>

<file path=ppt/slides/_rels/slide29.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47.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6.png"/><Relationship Id="rId4" Type="http://schemas.openxmlformats.org/officeDocument/2006/relationships/image" Target="../media/image11.jpeg"/></Relationships>
</file>

<file path=ppt/slides/_rels/slide30.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50.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png"/><Relationship Id="rId5" Type="http://schemas.openxmlformats.org/officeDocument/2006/relationships/image" Target="../media/image12.jpeg"/><Relationship Id="rId4"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739CA5-F0F5-48E1-8E8C-F24B71827E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3">
            <a:extLst>
              <a:ext uri="{FF2B5EF4-FFF2-40B4-BE49-F238E27FC236}">
                <a16:creationId xmlns:a16="http://schemas.microsoft.com/office/drawing/2014/main" id="{3EAD2937-F230-41D4-B9C5-975B129BFC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6745" y="640080"/>
            <a:ext cx="10920415" cy="5577818"/>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CD444A3-C338-4886-B7F1-4BA2AF46EB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8024" y="960109"/>
            <a:ext cx="10277856" cy="49377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3305AD-AD5D-6964-27E6-18BE30014E12}"/>
              </a:ext>
            </a:extLst>
          </p:cNvPr>
          <p:cNvSpPr>
            <a:spLocks noGrp="1"/>
          </p:cNvSpPr>
          <p:nvPr>
            <p:ph type="title"/>
          </p:nvPr>
        </p:nvSpPr>
        <p:spPr>
          <a:xfrm>
            <a:off x="1452656" y="1444741"/>
            <a:ext cx="9357865" cy="1041901"/>
          </a:xfrm>
        </p:spPr>
        <p:txBody>
          <a:bodyPr>
            <a:normAutofit/>
          </a:bodyPr>
          <a:lstStyle/>
          <a:p>
            <a:r>
              <a:rPr lang="en-US" sz="3700" b="1">
                <a:latin typeface="Times New Roman"/>
                <a:cs typeface="Times New Roman"/>
              </a:rPr>
              <a:t> Sentimental Analysis for the Hotel Reviews</a:t>
            </a:r>
            <a:endParaRPr lang="en-IN" sz="3700" b="1">
              <a:latin typeface="Times New Roman"/>
              <a:cs typeface="Times New Roman"/>
            </a:endParaRPr>
          </a:p>
        </p:txBody>
      </p:sp>
      <p:sp>
        <p:nvSpPr>
          <p:cNvPr id="3" name="Subtitle 2">
            <a:extLst>
              <a:ext uri="{FF2B5EF4-FFF2-40B4-BE49-F238E27FC236}">
                <a16:creationId xmlns:a16="http://schemas.microsoft.com/office/drawing/2014/main" id="{2948F802-F26D-7E57-DC77-43C50F3D290C}"/>
              </a:ext>
            </a:extLst>
          </p:cNvPr>
          <p:cNvSpPr>
            <a:spLocks noGrp="1"/>
          </p:cNvSpPr>
          <p:nvPr>
            <p:ph sz="half" idx="1"/>
          </p:nvPr>
        </p:nvSpPr>
        <p:spPr>
          <a:xfrm>
            <a:off x="1452656" y="2701427"/>
            <a:ext cx="4483324" cy="2699968"/>
          </a:xfrm>
        </p:spPr>
        <p:txBody>
          <a:bodyPr vert="horz" lIns="91440" tIns="45720" rIns="91440" bIns="45720" rtlCol="0">
            <a:normAutofit/>
          </a:bodyPr>
          <a:lstStyle/>
          <a:p>
            <a:pPr marL="0" indent="0">
              <a:buNone/>
            </a:pPr>
            <a:r>
              <a:rPr lang="en-US" sz="2000">
                <a:latin typeface="Times New Roman" panose="02020603050405020304" pitchFamily="18" charset="0"/>
                <a:cs typeface="Times New Roman" panose="02020603050405020304" pitchFamily="18" charset="0"/>
              </a:rPr>
              <a:t>Big Data Final Project – Group 30</a:t>
            </a:r>
            <a:endParaRPr lang="en-IN" sz="200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D507C16B-30CE-60B8-4010-D48F68F1FD0C}"/>
              </a:ext>
            </a:extLst>
          </p:cNvPr>
          <p:cNvSpPr>
            <a:spLocks noGrp="1"/>
          </p:cNvSpPr>
          <p:nvPr>
            <p:ph sz="half" idx="2"/>
          </p:nvPr>
        </p:nvSpPr>
        <p:spPr>
          <a:xfrm>
            <a:off x="6256020" y="2701427"/>
            <a:ext cx="4788017" cy="2699968"/>
          </a:xfrm>
        </p:spPr>
        <p:txBody>
          <a:bodyPr vert="horz" lIns="91440" tIns="45720" rIns="91440" bIns="45720" rtlCol="0">
            <a:normAutofit/>
          </a:bodyPr>
          <a:lstStyle/>
          <a:p>
            <a:pPr marL="0" indent="0">
              <a:buNone/>
            </a:pPr>
            <a:r>
              <a:rPr lang="en-US" sz="2000" b="1">
                <a:latin typeface="Times New Roman"/>
                <a:cs typeface="Times New Roman"/>
              </a:rPr>
              <a:t>Submitted By:</a:t>
            </a:r>
            <a:endParaRPr lang="en-US" sz="2000">
              <a:latin typeface="Times New Roman"/>
              <a:cs typeface="Times New Roman"/>
            </a:endParaRPr>
          </a:p>
          <a:p>
            <a:r>
              <a:rPr lang="en-US" sz="2000" b="1">
                <a:latin typeface="Times New Roman"/>
                <a:cs typeface="Times New Roman"/>
              </a:rPr>
              <a:t>Pavan Sai Pottimuthi (811235129)</a:t>
            </a:r>
            <a:endParaRPr lang="en-US" sz="2000" b="1">
              <a:latin typeface="Times New Roman" panose="02020603050405020304" pitchFamily="18" charset="0"/>
              <a:cs typeface="Times New Roman" panose="02020603050405020304" pitchFamily="18" charset="0"/>
            </a:endParaRPr>
          </a:p>
          <a:p>
            <a:r>
              <a:rPr lang="en-US" sz="2000" b="1">
                <a:effectLst/>
                <a:latin typeface="Times New Roman"/>
                <a:ea typeface="Calibri" panose="020F0502020204030204" pitchFamily="34" charset="0"/>
                <a:cs typeface="Times New Roman"/>
              </a:rPr>
              <a:t>Shirish Kumar Tallapelly</a:t>
            </a:r>
            <a:r>
              <a:rPr lang="en-US" sz="2000" b="1">
                <a:latin typeface="Times New Roman"/>
                <a:ea typeface="Calibri" panose="020F0502020204030204" pitchFamily="34" charset="0"/>
                <a:cs typeface="Times New Roman"/>
              </a:rPr>
              <a:t>  (811229216)</a:t>
            </a:r>
            <a:endParaRPr lang="en-US" sz="2000" b="1">
              <a:effectLst/>
              <a:latin typeface="Times New Roman" panose="02020603050405020304" pitchFamily="18" charset="0"/>
              <a:ea typeface="Calibri" panose="020F0502020204030204" pitchFamily="34" charset="0"/>
              <a:cs typeface="Times New Roman" panose="02020603050405020304" pitchFamily="18" charset="0"/>
            </a:endParaRPr>
          </a:p>
          <a:p>
            <a:r>
              <a:rPr lang="en-US" sz="2000" b="1">
                <a:latin typeface="Times New Roman"/>
                <a:ea typeface="Calibri" panose="020F0502020204030204" pitchFamily="34" charset="0"/>
                <a:cs typeface="Times New Roman"/>
              </a:rPr>
              <a:t>Shiva Kumar Peddapuram (811235874)</a:t>
            </a:r>
            <a:endParaRPr lang="en-US" sz="2000">
              <a:latin typeface="Times New Roman" panose="02020603050405020304" pitchFamily="18" charset="0"/>
              <a:cs typeface="Times New Roman" panose="02020603050405020304" pitchFamily="18" charset="0"/>
            </a:endParaRPr>
          </a:p>
        </p:txBody>
      </p:sp>
      <p:pic>
        <p:nvPicPr>
          <p:cNvPr id="8" name="Audio 7">
            <a:hlinkClick r:id="" action="ppaction://media"/>
            <a:extLst>
              <a:ext uri="{FF2B5EF4-FFF2-40B4-BE49-F238E27FC236}">
                <a16:creationId xmlns:a16="http://schemas.microsoft.com/office/drawing/2014/main" id="{F2E0B0E5-E221-A54B-9783-A6762E9DBF6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06091685"/>
      </p:ext>
    </p:extLst>
  </p:cSld>
  <p:clrMapOvr>
    <a:masterClrMapping/>
  </p:clrMapOvr>
  <mc:AlternateContent xmlns:mc="http://schemas.openxmlformats.org/markup-compatibility/2006">
    <mc:Choice xmlns:p14="http://schemas.microsoft.com/office/powerpoint/2010/main" Requires="p14">
      <p:transition spd="slow" p14:dur="2000" advTm="14959"/>
    </mc:Choice>
    <mc:Fallback>
      <p:transition spd="slow" advTm="149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C45C59-7496-499C-FE45-EF7BF82072B0}"/>
              </a:ext>
            </a:extLst>
          </p:cNvPr>
          <p:cNvSpPr>
            <a:spLocks noGrp="1"/>
          </p:cNvSpPr>
          <p:nvPr>
            <p:ph type="title"/>
          </p:nvPr>
        </p:nvSpPr>
        <p:spPr>
          <a:xfrm>
            <a:off x="1371597" y="348865"/>
            <a:ext cx="10044023" cy="877729"/>
          </a:xfrm>
        </p:spPr>
        <p:txBody>
          <a:bodyPr anchor="ctr">
            <a:normAutofit/>
          </a:bodyPr>
          <a:lstStyle/>
          <a:p>
            <a:r>
              <a:rPr lang="en-US" sz="2800">
                <a:solidFill>
                  <a:srgbClr val="FFFFFF"/>
                </a:solidFill>
              </a:rPr>
              <a:t>What is hotel review?</a:t>
            </a:r>
            <a:br>
              <a:rPr lang="en-US" sz="2800">
                <a:solidFill>
                  <a:srgbClr val="FFFFFF"/>
                </a:solidFill>
              </a:rPr>
            </a:br>
            <a:endParaRPr lang="en-IN" sz="2800">
              <a:solidFill>
                <a:srgbClr val="FFFFFF"/>
              </a:solidFill>
            </a:endParaRPr>
          </a:p>
        </p:txBody>
      </p:sp>
      <p:graphicFrame>
        <p:nvGraphicFramePr>
          <p:cNvPr id="5" name="Content Placeholder 2">
            <a:extLst>
              <a:ext uri="{FF2B5EF4-FFF2-40B4-BE49-F238E27FC236}">
                <a16:creationId xmlns:a16="http://schemas.microsoft.com/office/drawing/2014/main" id="{51491AC7-B81D-7E8D-E743-1AF4070216D7}"/>
              </a:ext>
            </a:extLst>
          </p:cNvPr>
          <p:cNvGraphicFramePr>
            <a:graphicFrameLocks noGrp="1"/>
          </p:cNvGraphicFramePr>
          <p:nvPr>
            <p:ph idx="1"/>
            <p:extLst>
              <p:ext uri="{D42A27DB-BD31-4B8C-83A1-F6EECF244321}">
                <p14:modId xmlns:p14="http://schemas.microsoft.com/office/powerpoint/2010/main" val="3155408350"/>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461586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70C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853C2-564F-2E66-12DB-6CF5BA4E97AC}"/>
              </a:ext>
            </a:extLst>
          </p:cNvPr>
          <p:cNvSpPr>
            <a:spLocks noGrp="1"/>
          </p:cNvSpPr>
          <p:nvPr>
            <p:ph type="title"/>
          </p:nvPr>
        </p:nvSpPr>
        <p:spPr/>
        <p:txBody>
          <a:bodyPr/>
          <a:lstStyle/>
          <a:p>
            <a:r>
              <a:rPr lang="en-US"/>
              <a:t>Dataset</a:t>
            </a:r>
          </a:p>
        </p:txBody>
      </p:sp>
      <p:sp>
        <p:nvSpPr>
          <p:cNvPr id="3" name="Content Placeholder 2">
            <a:extLst>
              <a:ext uri="{FF2B5EF4-FFF2-40B4-BE49-F238E27FC236}">
                <a16:creationId xmlns:a16="http://schemas.microsoft.com/office/drawing/2014/main" id="{597B999E-D53E-F071-1A99-F69274B146DA}"/>
              </a:ext>
            </a:extLst>
          </p:cNvPr>
          <p:cNvSpPr>
            <a:spLocks noGrp="1"/>
          </p:cNvSpPr>
          <p:nvPr>
            <p:ph idx="1"/>
          </p:nvPr>
        </p:nvSpPr>
        <p:spPr>
          <a:xfrm>
            <a:off x="1103312" y="1177160"/>
            <a:ext cx="10174288" cy="5071240"/>
          </a:xfrm>
        </p:spPr>
        <p:txBody>
          <a:bodyPr>
            <a:normAutofit/>
          </a:bodyPr>
          <a:lstStyle/>
          <a:p>
            <a:pPr marL="0" indent="0">
              <a:buNone/>
            </a:pPr>
            <a:r>
              <a:rPr lang="en-US" sz="1600"/>
              <a:t>The following attributes are considered as our dataset:</a:t>
            </a:r>
          </a:p>
          <a:p>
            <a:pPr marL="0" indent="0">
              <a:buNone/>
            </a:pPr>
            <a:endParaRPr lang="en-US" sz="1600"/>
          </a:p>
          <a:p>
            <a:pPr marL="0" indent="0">
              <a:buNone/>
            </a:pPr>
            <a:r>
              <a:rPr lang="en-US" sz="1400"/>
              <a:t>		Hotel-Address									 </a:t>
            </a:r>
            <a:r>
              <a:rPr lang="en-US" sz="1400" err="1"/>
              <a:t>ReviewTotalPositiveWordCounts</a:t>
            </a:r>
          </a:p>
          <a:p>
            <a:pPr marL="0" indent="0">
              <a:buNone/>
            </a:pPr>
            <a:r>
              <a:rPr lang="en-US" sz="1400"/>
              <a:t>		Review-Date									 Average-Score</a:t>
            </a:r>
          </a:p>
          <a:p>
            <a:pPr marL="0" indent="0">
              <a:buNone/>
            </a:pPr>
            <a:r>
              <a:rPr lang="en-US" sz="1400"/>
              <a:t>		Hotel-Name									 Reviewer-Nationality</a:t>
            </a:r>
          </a:p>
          <a:p>
            <a:pPr marL="0" indent="0">
              <a:buNone/>
            </a:pPr>
            <a:r>
              <a:rPr lang="en-US" sz="1400"/>
              <a:t>		Negative-Review 								 </a:t>
            </a:r>
            <a:r>
              <a:rPr lang="en-US" sz="1400" err="1"/>
              <a:t>ReviewTotalNegativeWordCounts</a:t>
            </a:r>
          </a:p>
          <a:p>
            <a:pPr marL="0" indent="0">
              <a:buNone/>
            </a:pPr>
            <a:r>
              <a:rPr lang="en-US" sz="1400"/>
              <a:t>		Positive-Review									 </a:t>
            </a:r>
            <a:r>
              <a:rPr lang="en-US" sz="1400" err="1"/>
              <a:t>ReviewTotalPositiveWordCounts</a:t>
            </a:r>
          </a:p>
          <a:p>
            <a:pPr marL="0" indent="0">
              <a:buNone/>
            </a:pPr>
            <a:r>
              <a:rPr lang="en-US" sz="1400"/>
              <a:t>		Reviewer-Score									 TotalNumberofReviewsReviewerHasGiven</a:t>
            </a:r>
          </a:p>
          <a:p>
            <a:pPr marL="0" indent="0">
              <a:buNone/>
            </a:pPr>
            <a:r>
              <a:rPr lang="en-US" sz="1400"/>
              <a:t>		</a:t>
            </a:r>
            <a:r>
              <a:rPr lang="en-US" sz="1400" err="1"/>
              <a:t>TotalNumberof</a:t>
            </a:r>
            <a:r>
              <a:rPr lang="en-US" sz="1400"/>
              <a:t>-Reviews							 Tags</a:t>
            </a:r>
          </a:p>
          <a:p>
            <a:pPr marL="0" indent="0">
              <a:buNone/>
            </a:pPr>
            <a:r>
              <a:rPr lang="en-US" sz="1400"/>
              <a:t>		</a:t>
            </a:r>
            <a:r>
              <a:rPr lang="en-US" sz="1400" err="1"/>
              <a:t>Dayssincereview</a:t>
            </a:r>
            <a:r>
              <a:rPr lang="en-US" sz="1400"/>
              <a:t>								 </a:t>
            </a:r>
            <a:r>
              <a:rPr lang="en-US" sz="1400" err="1"/>
              <a:t>AdditionalNumberof</a:t>
            </a:r>
            <a:r>
              <a:rPr lang="en-US" sz="1400"/>
              <a:t>-Scoring</a:t>
            </a:r>
          </a:p>
          <a:p>
            <a:pPr marL="0" indent="0">
              <a:buNone/>
            </a:pPr>
            <a:r>
              <a:rPr lang="en-US" sz="1400"/>
              <a:t>		Latitude										 Longitude</a:t>
            </a:r>
          </a:p>
        </p:txBody>
      </p:sp>
    </p:spTree>
    <p:extLst>
      <p:ext uri="{BB962C8B-B14F-4D97-AF65-F5344CB8AC3E}">
        <p14:creationId xmlns:p14="http://schemas.microsoft.com/office/powerpoint/2010/main" val="16123791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9B9AF5-5888-F9A8-4584-762A1B7F0589}"/>
              </a:ext>
            </a:extLst>
          </p:cNvPr>
          <p:cNvSpPr>
            <a:spLocks noGrp="1"/>
          </p:cNvSpPr>
          <p:nvPr>
            <p:ph type="title"/>
          </p:nvPr>
        </p:nvSpPr>
        <p:spPr>
          <a:xfrm>
            <a:off x="838201" y="365125"/>
            <a:ext cx="5251316" cy="1807305"/>
          </a:xfrm>
        </p:spPr>
        <p:txBody>
          <a:bodyPr>
            <a:normAutofit/>
          </a:bodyPr>
          <a:lstStyle/>
          <a:p>
            <a:r>
              <a:rPr lang="en-IN"/>
              <a:t>Proposed Model</a:t>
            </a:r>
          </a:p>
        </p:txBody>
      </p:sp>
      <p:sp>
        <p:nvSpPr>
          <p:cNvPr id="3" name="Content Placeholder 2">
            <a:extLst>
              <a:ext uri="{FF2B5EF4-FFF2-40B4-BE49-F238E27FC236}">
                <a16:creationId xmlns:a16="http://schemas.microsoft.com/office/drawing/2014/main" id="{FBCF9CD2-B4D3-1866-BD84-D6CEF67D925B}"/>
              </a:ext>
            </a:extLst>
          </p:cNvPr>
          <p:cNvSpPr>
            <a:spLocks noGrp="1"/>
          </p:cNvSpPr>
          <p:nvPr>
            <p:ph idx="1"/>
          </p:nvPr>
        </p:nvSpPr>
        <p:spPr>
          <a:xfrm>
            <a:off x="838200" y="2333297"/>
            <a:ext cx="4619621" cy="3843666"/>
          </a:xfrm>
        </p:spPr>
        <p:txBody>
          <a:bodyPr vert="horz" lIns="91440" tIns="45720" rIns="91440" bIns="45720" rtlCol="0" anchor="t">
            <a:normAutofit/>
          </a:bodyPr>
          <a:lstStyle/>
          <a:p>
            <a:r>
              <a:rPr lang="en-US" sz="2000">
                <a:latin typeface="Calibri"/>
                <a:cs typeface="Times New Roman"/>
              </a:rPr>
              <a:t>The research began with an examination of lot of research and review articles on sentiment analysis, and each publication's summary was prepared by reading and comprehending the document.</a:t>
            </a:r>
            <a:endParaRPr lang="en-US" sz="2000">
              <a:latin typeface="Calibri"/>
              <a:ea typeface="Calibri"/>
              <a:cs typeface="Times New Roman"/>
            </a:endParaRPr>
          </a:p>
          <a:p>
            <a:r>
              <a:rPr lang="en-US" sz="2000">
                <a:latin typeface="Calibri"/>
                <a:cs typeface="Times New Roman"/>
              </a:rPr>
              <a:t>we will Examine the more popular classification methodologies  such as Random Forest and Transformers using </a:t>
            </a:r>
            <a:r>
              <a:rPr lang="en-US" sz="2000" err="1">
                <a:latin typeface="Calibri"/>
                <a:cs typeface="Times New Roman"/>
              </a:rPr>
              <a:t>RoBERTa</a:t>
            </a:r>
            <a:r>
              <a:rPr lang="en-US" sz="2000">
                <a:latin typeface="Calibri"/>
                <a:cs typeface="Times New Roman"/>
              </a:rPr>
              <a:t>.</a:t>
            </a:r>
            <a:endParaRPr lang="en-US" sz="2000">
              <a:latin typeface="Calibri"/>
              <a:ea typeface="Calibri"/>
              <a:cs typeface="Times New Roman"/>
            </a:endParaRPr>
          </a:p>
          <a:p>
            <a:endParaRPr lang="en-US" sz="2000">
              <a:solidFill>
                <a:srgbClr val="000000"/>
              </a:solidFill>
              <a:latin typeface="Calibri"/>
              <a:cs typeface="Times New Roman"/>
            </a:endParaRPr>
          </a:p>
        </p:txBody>
      </p:sp>
      <p:pic>
        <p:nvPicPr>
          <p:cNvPr id="5" name="Picture 4" descr="Abstract blurred public library with bookshelves">
            <a:extLst>
              <a:ext uri="{FF2B5EF4-FFF2-40B4-BE49-F238E27FC236}">
                <a16:creationId xmlns:a16="http://schemas.microsoft.com/office/drawing/2014/main" id="{E1ABFBE3-B46E-CBAD-E72B-A960471919BD}"/>
              </a:ext>
            </a:extLst>
          </p:cNvPr>
          <p:cNvPicPr>
            <a:picLocks noChangeAspect="1"/>
          </p:cNvPicPr>
          <p:nvPr/>
        </p:nvPicPr>
        <p:blipFill rotWithShape="1">
          <a:blip r:embed="rId2"/>
          <a:srcRect l="9866" r="32097" b="-1"/>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0937514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4A14B8FE-28B9-8AD4-C041-DB68658B8300}"/>
              </a:ext>
            </a:extLst>
          </p:cNvPr>
          <p:cNvPicPr>
            <a:picLocks noChangeAspect="1"/>
          </p:cNvPicPr>
          <p:nvPr/>
        </p:nvPicPr>
        <p:blipFill rotWithShape="1">
          <a:blip r:embed="rId2"/>
          <a:srcRect t="17160" r="9085" b="5999"/>
          <a:stretch/>
        </p:blipFill>
        <p:spPr>
          <a:xfrm>
            <a:off x="20" y="10"/>
            <a:ext cx="12191980" cy="6857990"/>
          </a:xfrm>
          <a:prstGeom prst="rect">
            <a:avLst/>
          </a:prstGeom>
        </p:spPr>
      </p:pic>
      <p:sp>
        <p:nvSpPr>
          <p:cNvPr id="21" name="Rectangle 20">
            <a:extLst>
              <a:ext uri="{FF2B5EF4-FFF2-40B4-BE49-F238E27FC236}">
                <a16:creationId xmlns:a16="http://schemas.microsoft.com/office/drawing/2014/main" id="{257363FD-7E77-4145-9483-331A807A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6802" cy="6858000"/>
          </a:xfrm>
          <a:prstGeom prst="rect">
            <a:avLst/>
          </a:prstGeom>
          <a:gradFill flip="none" rotWithShape="1">
            <a:gsLst>
              <a:gs pos="28000">
                <a:schemeClr val="bg2">
                  <a:alpha val="84000"/>
                </a:schemeClr>
              </a:gs>
              <a:gs pos="74000">
                <a:schemeClr val="bg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6ECA41B-8DBB-4537-EBDA-9A39BCEF0B8D}"/>
              </a:ext>
            </a:extLst>
          </p:cNvPr>
          <p:cNvSpPr>
            <a:spLocks noGrp="1"/>
          </p:cNvSpPr>
          <p:nvPr>
            <p:ph type="title"/>
          </p:nvPr>
        </p:nvSpPr>
        <p:spPr>
          <a:xfrm>
            <a:off x="838200" y="365125"/>
            <a:ext cx="10515600" cy="1325563"/>
          </a:xfrm>
        </p:spPr>
        <p:txBody>
          <a:bodyPr>
            <a:normAutofit/>
          </a:bodyPr>
          <a:lstStyle/>
          <a:p>
            <a:r>
              <a:rPr lang="en-US"/>
              <a:t>Data Cleaning</a:t>
            </a:r>
            <a:br>
              <a:rPr lang="en-US"/>
            </a:br>
            <a:endParaRPr lang="en-IN"/>
          </a:p>
        </p:txBody>
      </p:sp>
      <p:graphicFrame>
        <p:nvGraphicFramePr>
          <p:cNvPr id="5" name="Content Placeholder 2">
            <a:extLst>
              <a:ext uri="{FF2B5EF4-FFF2-40B4-BE49-F238E27FC236}">
                <a16:creationId xmlns:a16="http://schemas.microsoft.com/office/drawing/2014/main" id="{A8AC6D0F-F892-B581-118A-92CB671C7EE3}"/>
              </a:ext>
            </a:extLst>
          </p:cNvPr>
          <p:cNvGraphicFramePr>
            <a:graphicFrameLocks noGrp="1"/>
          </p:cNvGraphicFramePr>
          <p:nvPr>
            <p:ph idx="1"/>
            <p:extLst>
              <p:ext uri="{D42A27DB-BD31-4B8C-83A1-F6EECF244321}">
                <p14:modId xmlns:p14="http://schemas.microsoft.com/office/powerpoint/2010/main" val="323885197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505599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0332C88-8F5E-3863-B7A1-91A3B62E7BE0}"/>
              </a:ext>
            </a:extLst>
          </p:cNvPr>
          <p:cNvSpPr txBox="1">
            <a:spLocks/>
          </p:cNvSpPr>
          <p:nvPr/>
        </p:nvSpPr>
        <p:spPr>
          <a:xfrm>
            <a:off x="646111" y="452718"/>
            <a:ext cx="9404723" cy="140053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System Architecture</a:t>
            </a:r>
            <a:br>
              <a:rPr lang="en-US"/>
            </a:br>
            <a:r>
              <a:rPr lang="en-US"/>
              <a:t>					</a:t>
            </a:r>
            <a:endParaRPr lang="en-US" sz="1400"/>
          </a:p>
        </p:txBody>
      </p:sp>
      <p:graphicFrame>
        <p:nvGraphicFramePr>
          <p:cNvPr id="5" name="Content Placeholder 3">
            <a:extLst>
              <a:ext uri="{FF2B5EF4-FFF2-40B4-BE49-F238E27FC236}">
                <a16:creationId xmlns:a16="http://schemas.microsoft.com/office/drawing/2014/main" id="{3A55B60B-7B43-8E42-2AE1-9FFA9EF25B2C}"/>
              </a:ext>
            </a:extLst>
          </p:cNvPr>
          <p:cNvGraphicFramePr>
            <a:graphicFrameLocks/>
          </p:cNvGraphicFramePr>
          <p:nvPr>
            <p:extLst>
              <p:ext uri="{D42A27DB-BD31-4B8C-83A1-F6EECF244321}">
                <p14:modId xmlns:p14="http://schemas.microsoft.com/office/powerpoint/2010/main" val="1173557790"/>
              </p:ext>
            </p:extLst>
          </p:nvPr>
        </p:nvGraphicFramePr>
        <p:xfrm>
          <a:off x="1103313" y="2052638"/>
          <a:ext cx="8947150" cy="41957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Picture 5" descr="Graphical user interface, diagram&#10;&#10;Description automatically generated">
            <a:extLst>
              <a:ext uri="{FF2B5EF4-FFF2-40B4-BE49-F238E27FC236}">
                <a16:creationId xmlns:a16="http://schemas.microsoft.com/office/drawing/2014/main" id="{3DECECE1-DF7C-67A4-0DD0-3C75FB7FC4AD}"/>
              </a:ext>
            </a:extLst>
          </p:cNvPr>
          <p:cNvPicPr>
            <a:picLocks noChangeAspect="1"/>
          </p:cNvPicPr>
          <p:nvPr/>
        </p:nvPicPr>
        <p:blipFill rotWithShape="1">
          <a:blip r:embed="rId7"/>
          <a:srcRect l="8615"/>
          <a:stretch/>
        </p:blipFill>
        <p:spPr>
          <a:xfrm>
            <a:off x="839244" y="1290181"/>
            <a:ext cx="11164301" cy="5115101"/>
          </a:xfrm>
          <a:prstGeom prst="rect">
            <a:avLst/>
          </a:prstGeom>
        </p:spPr>
      </p:pic>
    </p:spTree>
    <p:extLst>
      <p:ext uri="{BB962C8B-B14F-4D97-AF65-F5344CB8AC3E}">
        <p14:creationId xmlns:p14="http://schemas.microsoft.com/office/powerpoint/2010/main" val="2979022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2170031"/>
          </a:xfrm>
          <a:prstGeom prst="rect">
            <a:avLst/>
          </a:prstGeom>
          <a:gradFill>
            <a:gsLst>
              <a:gs pos="0">
                <a:srgbClr val="000000">
                  <a:alpha val="96000"/>
                </a:srgbClr>
              </a:gs>
              <a:gs pos="100000">
                <a:schemeClr val="accent1">
                  <a:lumMod val="75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82819" y="0"/>
            <a:ext cx="4097211" cy="2170661"/>
          </a:xfrm>
          <a:prstGeom prst="rect">
            <a:avLst/>
          </a:prstGeom>
          <a:gradFill>
            <a:gsLst>
              <a:gs pos="19000">
                <a:schemeClr val="accent1">
                  <a:lumMod val="50000"/>
                  <a:alpha val="68000"/>
                </a:schemeClr>
              </a:gs>
              <a:gs pos="100000">
                <a:schemeClr val="accent1">
                  <a:alpha val="48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010646" y="-5010043"/>
            <a:ext cx="2170709" cy="12192000"/>
          </a:xfrm>
          <a:prstGeom prst="rect">
            <a:avLst/>
          </a:prstGeom>
          <a:gradFill>
            <a:gsLst>
              <a:gs pos="23000">
                <a:schemeClr val="accent1">
                  <a:lumMod val="75000"/>
                  <a:alpha val="16000"/>
                </a:schemeClr>
              </a:gs>
              <a:gs pos="99000">
                <a:srgbClr val="000000">
                  <a:alpha val="45000"/>
                </a:srgb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84E635-F9E8-E85C-FD89-06966E7320FE}"/>
              </a:ext>
            </a:extLst>
          </p:cNvPr>
          <p:cNvSpPr>
            <a:spLocks noGrp="1"/>
          </p:cNvSpPr>
          <p:nvPr>
            <p:ph type="title"/>
          </p:nvPr>
        </p:nvSpPr>
        <p:spPr>
          <a:xfrm>
            <a:off x="1383564" y="348865"/>
            <a:ext cx="9718111" cy="1576446"/>
          </a:xfrm>
        </p:spPr>
        <p:txBody>
          <a:bodyPr anchor="ctr">
            <a:normAutofit/>
          </a:bodyPr>
          <a:lstStyle/>
          <a:p>
            <a:r>
              <a:rPr lang="en-US" sz="4000">
                <a:solidFill>
                  <a:srgbClr val="FFFFFF"/>
                </a:solidFill>
              </a:rPr>
              <a:t>Performance &amp; Evaluation</a:t>
            </a:r>
            <a:br>
              <a:rPr lang="en-US" sz="4000">
                <a:solidFill>
                  <a:srgbClr val="FFFFFF"/>
                </a:solidFill>
              </a:rPr>
            </a:br>
            <a:endParaRPr lang="en-IN" sz="4000">
              <a:solidFill>
                <a:srgbClr val="FFFFFF"/>
              </a:solidFill>
            </a:endParaRPr>
          </a:p>
        </p:txBody>
      </p:sp>
      <p:graphicFrame>
        <p:nvGraphicFramePr>
          <p:cNvPr id="5" name="Content Placeholder 2">
            <a:extLst>
              <a:ext uri="{FF2B5EF4-FFF2-40B4-BE49-F238E27FC236}">
                <a16:creationId xmlns:a16="http://schemas.microsoft.com/office/drawing/2014/main" id="{3BAC13F8-D7A5-FF3F-A88C-76A2D6FDA6C4}"/>
              </a:ext>
            </a:extLst>
          </p:cNvPr>
          <p:cNvGraphicFramePr>
            <a:graphicFrameLocks noGrp="1"/>
          </p:cNvGraphicFramePr>
          <p:nvPr>
            <p:ph idx="1"/>
            <p:extLst>
              <p:ext uri="{D42A27DB-BD31-4B8C-83A1-F6EECF244321}">
                <p14:modId xmlns:p14="http://schemas.microsoft.com/office/powerpoint/2010/main" val="1435649600"/>
              </p:ext>
            </p:extLst>
          </p:nvPr>
        </p:nvGraphicFramePr>
        <p:xfrm>
          <a:off x="644056" y="2615979"/>
          <a:ext cx="10927829" cy="36894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531596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15">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7CFEC5-FE86-0E43-4189-6069A920E0EE}"/>
              </a:ext>
            </a:extLst>
          </p:cNvPr>
          <p:cNvSpPr>
            <a:spLocks noGrp="1"/>
          </p:cNvSpPr>
          <p:nvPr>
            <p:ph type="title"/>
          </p:nvPr>
        </p:nvSpPr>
        <p:spPr>
          <a:xfrm>
            <a:off x="6513788" y="365125"/>
            <a:ext cx="4840010" cy="1807305"/>
          </a:xfrm>
        </p:spPr>
        <p:txBody>
          <a:bodyPr>
            <a:normAutofit/>
          </a:bodyPr>
          <a:lstStyle/>
          <a:p>
            <a:r>
              <a:rPr lang="en-IN"/>
              <a:t>Key concepts:</a:t>
            </a:r>
          </a:p>
        </p:txBody>
      </p:sp>
      <p:pic>
        <p:nvPicPr>
          <p:cNvPr id="28" name="Picture 11" descr="Pen placed on top of a signature line">
            <a:extLst>
              <a:ext uri="{FF2B5EF4-FFF2-40B4-BE49-F238E27FC236}">
                <a16:creationId xmlns:a16="http://schemas.microsoft.com/office/drawing/2014/main" id="{3F87408F-0251-A5D6-4DE6-7786159232AE}"/>
              </a:ext>
            </a:extLst>
          </p:cNvPr>
          <p:cNvPicPr>
            <a:picLocks noChangeAspect="1"/>
          </p:cNvPicPr>
          <p:nvPr/>
        </p:nvPicPr>
        <p:blipFill rotWithShape="1">
          <a:blip r:embed="rId2"/>
          <a:srcRect l="40557" r="-3" b="-3"/>
          <a:stretch/>
        </p:blipFill>
        <p:spPr>
          <a:xfrm>
            <a:off x="20" y="13148"/>
            <a:ext cx="472392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9" name="Content Placeholder 2">
            <a:extLst>
              <a:ext uri="{FF2B5EF4-FFF2-40B4-BE49-F238E27FC236}">
                <a16:creationId xmlns:a16="http://schemas.microsoft.com/office/drawing/2014/main" id="{F1557B16-5433-7EFF-0536-A424CAB84EBC}"/>
              </a:ext>
            </a:extLst>
          </p:cNvPr>
          <p:cNvSpPr>
            <a:spLocks noGrp="1"/>
          </p:cNvSpPr>
          <p:nvPr>
            <p:ph idx="1"/>
          </p:nvPr>
        </p:nvSpPr>
        <p:spPr>
          <a:xfrm>
            <a:off x="5029202" y="2333297"/>
            <a:ext cx="6324596" cy="3843666"/>
          </a:xfrm>
        </p:spPr>
        <p:txBody>
          <a:bodyPr vert="horz" lIns="91440" tIns="45720" rIns="91440" bIns="45720" rtlCol="0">
            <a:normAutofit/>
          </a:bodyPr>
          <a:lstStyle/>
          <a:p>
            <a:pPr marL="0" indent="0">
              <a:buNone/>
            </a:pPr>
            <a:r>
              <a:rPr lang="en-US" sz="2000"/>
              <a:t>NLP(Natural Language Processing)</a:t>
            </a:r>
          </a:p>
          <a:p>
            <a:r>
              <a:rPr lang="en-US" sz="2000"/>
              <a:t>It has ability to not just read but understands and interpret human language.</a:t>
            </a:r>
          </a:p>
          <a:p>
            <a:r>
              <a:rPr lang="en-US" sz="2000"/>
              <a:t>NLP tools process data in real time, 24/7, and apply the same criteria to all your data, so you can ensure the results you receive are accurate – and not riddled with inconsistencies.</a:t>
            </a:r>
          </a:p>
          <a:p>
            <a:endParaRPr lang="en-IN" sz="2000"/>
          </a:p>
        </p:txBody>
      </p:sp>
    </p:spTree>
    <p:extLst>
      <p:ext uri="{BB962C8B-B14F-4D97-AF65-F5344CB8AC3E}">
        <p14:creationId xmlns:p14="http://schemas.microsoft.com/office/powerpoint/2010/main" val="9430231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E1CEB-A088-3481-76A4-E95F41B94EF7}"/>
              </a:ext>
            </a:extLst>
          </p:cNvPr>
          <p:cNvSpPr>
            <a:spLocks noGrp="1"/>
          </p:cNvSpPr>
          <p:nvPr>
            <p:ph type="title"/>
          </p:nvPr>
        </p:nvSpPr>
        <p:spPr/>
        <p:txBody>
          <a:bodyPr/>
          <a:lstStyle/>
          <a:p>
            <a:r>
              <a:rPr lang="en-US">
                <a:latin typeface="Times New Roman" panose="02020603050405020304" pitchFamily="18" charset="0"/>
                <a:cs typeface="Times New Roman" panose="02020603050405020304" pitchFamily="18" charset="0"/>
              </a:rPr>
              <a:t>Bag of Words (Bow)</a:t>
            </a:r>
            <a:endParaRPr lang="en-IN">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FEF863B-8F6D-EC29-0691-446CC6494AA9}"/>
              </a:ext>
            </a:extLst>
          </p:cNvPr>
          <p:cNvSpPr>
            <a:spLocks noGrp="1"/>
          </p:cNvSpPr>
          <p:nvPr>
            <p:ph idx="1"/>
          </p:nvPr>
        </p:nvSpPr>
        <p:spPr/>
        <p:txBody>
          <a:bodyPr vert="horz" lIns="91440" tIns="45720" rIns="91440" bIns="45720" rtlCol="0" anchor="t">
            <a:normAutofit/>
          </a:bodyPr>
          <a:lstStyle/>
          <a:p>
            <a:pPr>
              <a:buFont typeface="Wingdings" panose="05000000000000000000" pitchFamily="2" charset="2"/>
              <a:buChar char="Ø"/>
            </a:pPr>
            <a:r>
              <a:rPr lang="en-US" sz="2000">
                <a:latin typeface="Calibri"/>
                <a:cs typeface="Times New Roman"/>
              </a:rPr>
              <a:t>Raw text is initially preprocessed by using processing and cleaning techniques.</a:t>
            </a:r>
          </a:p>
          <a:p>
            <a:pPr>
              <a:buFont typeface="Wingdings" panose="05000000000000000000" pitchFamily="2" charset="2"/>
              <a:buChar char="Ø"/>
            </a:pPr>
            <a:r>
              <a:rPr lang="en-US" sz="2000">
                <a:latin typeface="Calibri"/>
                <a:cs typeface="Times New Roman"/>
              </a:rPr>
              <a:t>In this step we remove all unnecessary data like special characters, if there are words of other accent like polish, German, Spanish etc.</a:t>
            </a:r>
          </a:p>
          <a:p>
            <a:pPr>
              <a:buFont typeface="Wingdings" panose="05000000000000000000" pitchFamily="2" charset="2"/>
              <a:buChar char="Ø"/>
            </a:pPr>
            <a:r>
              <a:rPr lang="en-US" sz="2000">
                <a:latin typeface="Calibri"/>
                <a:cs typeface="Times New Roman"/>
              </a:rPr>
              <a:t>Removes, replace them or add the right Unicode to make them readable for machine.</a:t>
            </a:r>
            <a:endParaRPr lang="en-US" sz="2000">
              <a:latin typeface="Calibri"/>
              <a:cs typeface="Calibri"/>
            </a:endParaRPr>
          </a:p>
          <a:p>
            <a:pPr>
              <a:buFont typeface="Wingdings" panose="05000000000000000000" pitchFamily="2" charset="2"/>
              <a:buChar char="Ø"/>
            </a:pPr>
            <a:r>
              <a:rPr lang="en-US" sz="2000">
                <a:latin typeface="Calibri"/>
                <a:cs typeface="Times New Roman"/>
              </a:rPr>
              <a:t>Bag of words is a text analysis technique. It shows a collection of words which are of not grammar and word order. It uses the tokenization technique of large text into words and then counting the frequency of each word in a document</a:t>
            </a:r>
          </a:p>
          <a:p>
            <a:pPr>
              <a:buFont typeface="Wingdings" panose="05000000000000000000" pitchFamily="2" charset="2"/>
              <a:buChar char="Ø"/>
            </a:pPr>
            <a:endParaRPr lang="en-US" sz="2000">
              <a:solidFill>
                <a:srgbClr val="C9D1D9"/>
              </a:solidFill>
              <a:latin typeface="Calibri"/>
              <a:cs typeface="Calibri"/>
            </a:endParaRPr>
          </a:p>
          <a:p>
            <a:endParaRPr lang="en-IN" sz="2000">
              <a:latin typeface="Calibri"/>
              <a:cs typeface="Times New Roman" panose="02020603050405020304" pitchFamily="18" charset="0"/>
            </a:endParaRPr>
          </a:p>
        </p:txBody>
      </p:sp>
    </p:spTree>
    <p:extLst>
      <p:ext uri="{BB962C8B-B14F-4D97-AF65-F5344CB8AC3E}">
        <p14:creationId xmlns:p14="http://schemas.microsoft.com/office/powerpoint/2010/main" val="3179216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BAD86E-9B1F-14AF-8BD1-E237DD9325C7}"/>
              </a:ext>
            </a:extLst>
          </p:cNvPr>
          <p:cNvSpPr>
            <a:spLocks noGrp="1"/>
          </p:cNvSpPr>
          <p:nvPr>
            <p:ph type="title"/>
          </p:nvPr>
        </p:nvSpPr>
        <p:spPr>
          <a:xfrm>
            <a:off x="5297762" y="329184"/>
            <a:ext cx="6251110" cy="1783080"/>
          </a:xfrm>
        </p:spPr>
        <p:txBody>
          <a:bodyPr anchor="b">
            <a:normAutofit/>
          </a:bodyPr>
          <a:lstStyle/>
          <a:p>
            <a:r>
              <a:rPr lang="en-US" sz="5400"/>
              <a:t>Classifier</a:t>
            </a:r>
            <a:br>
              <a:rPr lang="en-US" sz="5400"/>
            </a:br>
            <a:endParaRPr lang="en-IN" sz="5400"/>
          </a:p>
        </p:txBody>
      </p:sp>
      <p:pic>
        <p:nvPicPr>
          <p:cNvPr id="5" name="Picture 4" descr="Light bulb on yellow background with sketched light beams and cord">
            <a:extLst>
              <a:ext uri="{FF2B5EF4-FFF2-40B4-BE49-F238E27FC236}">
                <a16:creationId xmlns:a16="http://schemas.microsoft.com/office/drawing/2014/main" id="{486989A6-8C8A-AFF6-D8F6-3D839C1E9142}"/>
              </a:ext>
            </a:extLst>
          </p:cNvPr>
          <p:cNvPicPr>
            <a:picLocks noChangeAspect="1"/>
          </p:cNvPicPr>
          <p:nvPr/>
        </p:nvPicPr>
        <p:blipFill rotWithShape="1">
          <a:blip r:embed="rId2"/>
          <a:srcRect l="50272" r="7948" b="3"/>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9C4D4A3-8E7C-C92E-0A8C-D60861F68512}"/>
              </a:ext>
            </a:extLst>
          </p:cNvPr>
          <p:cNvSpPr>
            <a:spLocks noGrp="1"/>
          </p:cNvSpPr>
          <p:nvPr>
            <p:ph idx="1"/>
          </p:nvPr>
        </p:nvSpPr>
        <p:spPr>
          <a:xfrm>
            <a:off x="5297762" y="2706624"/>
            <a:ext cx="6251110" cy="3483864"/>
          </a:xfrm>
        </p:spPr>
        <p:txBody>
          <a:bodyPr vert="horz" lIns="91440" tIns="45720" rIns="91440" bIns="45720" rtlCol="0" anchor="t">
            <a:normAutofit/>
          </a:bodyPr>
          <a:lstStyle/>
          <a:p>
            <a:r>
              <a:rPr lang="en-US" sz="2000">
                <a:latin typeface="+mn-lt"/>
              </a:rPr>
              <a:t>We will use Random forest as a learning method (</a:t>
            </a:r>
            <a:r>
              <a:rPr lang="en-US" sz="2000">
                <a:effectLst/>
                <a:latin typeface="+mn-lt"/>
                <a:ea typeface="Calibri" panose="020F0502020204030204" pitchFamily="34" charset="0"/>
                <a:cs typeface="Times New Roman"/>
              </a:rPr>
              <a:t>it can be used for both classification and regression tasks)</a:t>
            </a:r>
          </a:p>
          <a:p>
            <a:endParaRPr lang="en-US" sz="2000">
              <a:latin typeface="+mn-lt"/>
              <a:ea typeface="Calibri" panose="020F0502020204030204" pitchFamily="34" charset="0"/>
              <a:cs typeface="Times New Roman" panose="02020603050405020304" pitchFamily="18" charset="0"/>
            </a:endParaRPr>
          </a:p>
          <a:p>
            <a:r>
              <a:rPr lang="en-US" sz="2000">
                <a:effectLst/>
                <a:latin typeface="+mn-lt"/>
                <a:ea typeface="Calibri" panose="020F0502020204030204" pitchFamily="34" charset="0"/>
                <a:cs typeface="Times New Roman"/>
              </a:rPr>
              <a:t>It makes group of decision trees, usually trained with the “bagging” method</a:t>
            </a:r>
          </a:p>
          <a:p>
            <a:endParaRPr lang="en-US" sz="2000">
              <a:cs typeface="Calibri"/>
            </a:endParaRPr>
          </a:p>
          <a:p>
            <a:endParaRPr lang="en-IN" sz="2000">
              <a:cs typeface="Calibri"/>
            </a:endParaRPr>
          </a:p>
        </p:txBody>
      </p:sp>
    </p:spTree>
    <p:extLst>
      <p:ext uri="{BB962C8B-B14F-4D97-AF65-F5344CB8AC3E}">
        <p14:creationId xmlns:p14="http://schemas.microsoft.com/office/powerpoint/2010/main" val="6091848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944E337-3E5D-4A1F-A5A1-2057F25B8A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DA50D69-7CF7-4844-B844-A2B821C77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854"/>
            <a:ext cx="12192000" cy="6865854"/>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6D638B-53DD-F791-5AA6-774A3181A9C7}"/>
              </a:ext>
            </a:extLst>
          </p:cNvPr>
          <p:cNvSpPr>
            <a:spLocks noGrp="1"/>
          </p:cNvSpPr>
          <p:nvPr>
            <p:ph type="title"/>
          </p:nvPr>
        </p:nvSpPr>
        <p:spPr>
          <a:xfrm>
            <a:off x="4572001" y="601744"/>
            <a:ext cx="6781800" cy="1338696"/>
          </a:xfrm>
        </p:spPr>
        <p:txBody>
          <a:bodyPr>
            <a:normAutofit/>
          </a:bodyPr>
          <a:lstStyle/>
          <a:p>
            <a:r>
              <a:rPr lang="en-IN" b="1">
                <a:cs typeface="Calibri Light"/>
              </a:rPr>
              <a:t>Random Forest:</a:t>
            </a:r>
            <a:endParaRPr lang="en-US"/>
          </a:p>
        </p:txBody>
      </p:sp>
      <p:pic>
        <p:nvPicPr>
          <p:cNvPr id="5" name="Picture 4" descr="Blurred financial stock market data and graph">
            <a:extLst>
              <a:ext uri="{FF2B5EF4-FFF2-40B4-BE49-F238E27FC236}">
                <a16:creationId xmlns:a16="http://schemas.microsoft.com/office/drawing/2014/main" id="{835E44AD-5090-374A-EF00-4E83A6C685FA}"/>
              </a:ext>
            </a:extLst>
          </p:cNvPr>
          <p:cNvPicPr>
            <a:picLocks noChangeAspect="1"/>
          </p:cNvPicPr>
          <p:nvPr/>
        </p:nvPicPr>
        <p:blipFill rotWithShape="1">
          <a:blip r:embed="rId2"/>
          <a:srcRect l="41177" r="21665" b="4"/>
          <a:stretch/>
        </p:blipFill>
        <p:spPr>
          <a:xfrm>
            <a:off x="20" y="10"/>
            <a:ext cx="3754739" cy="6857990"/>
          </a:xfrm>
          <a:custGeom>
            <a:avLst/>
            <a:gdLst/>
            <a:ahLst/>
            <a:cxnLst/>
            <a:rect l="l" t="t" r="r" b="b"/>
            <a:pathLst>
              <a:path w="3754759" h="6858000">
                <a:moveTo>
                  <a:pt x="0" y="0"/>
                </a:moveTo>
                <a:lnTo>
                  <a:pt x="3405358" y="0"/>
                </a:lnTo>
                <a:lnTo>
                  <a:pt x="3406298" y="5103"/>
                </a:lnTo>
                <a:cubicBezTo>
                  <a:pt x="3408705" y="9272"/>
                  <a:pt x="3410993" y="13534"/>
                  <a:pt x="3408744" y="22806"/>
                </a:cubicBezTo>
                <a:cubicBezTo>
                  <a:pt x="3398212" y="18869"/>
                  <a:pt x="3412504" y="58782"/>
                  <a:pt x="3403554" y="60481"/>
                </a:cubicBezTo>
                <a:cubicBezTo>
                  <a:pt x="3417198" y="75379"/>
                  <a:pt x="3401704" y="83956"/>
                  <a:pt x="3406685" y="104437"/>
                </a:cubicBezTo>
                <a:cubicBezTo>
                  <a:pt x="3412035" y="113935"/>
                  <a:pt x="3413215" y="120918"/>
                  <a:pt x="3408439" y="130745"/>
                </a:cubicBezTo>
                <a:cubicBezTo>
                  <a:pt x="3434362" y="174436"/>
                  <a:pt x="3410826" y="157826"/>
                  <a:pt x="3422002" y="199353"/>
                </a:cubicBezTo>
                <a:cubicBezTo>
                  <a:pt x="3433366" y="235046"/>
                  <a:pt x="3441595" y="275734"/>
                  <a:pt x="3466217" y="309590"/>
                </a:cubicBezTo>
                <a:cubicBezTo>
                  <a:pt x="3473022" y="315692"/>
                  <a:pt x="3476249" y="331335"/>
                  <a:pt x="3473425" y="344525"/>
                </a:cubicBezTo>
                <a:cubicBezTo>
                  <a:pt x="3472938" y="346792"/>
                  <a:pt x="3472286" y="348904"/>
                  <a:pt x="3471491" y="350788"/>
                </a:cubicBezTo>
                <a:cubicBezTo>
                  <a:pt x="3476473" y="380853"/>
                  <a:pt x="3497528" y="490678"/>
                  <a:pt x="3503314" y="524915"/>
                </a:cubicBezTo>
                <a:cubicBezTo>
                  <a:pt x="3495110" y="528110"/>
                  <a:pt x="3511009" y="544789"/>
                  <a:pt x="3506208" y="556205"/>
                </a:cubicBezTo>
                <a:cubicBezTo>
                  <a:pt x="3501906" y="564424"/>
                  <a:pt x="3505727" y="571402"/>
                  <a:pt x="3506503" y="579730"/>
                </a:cubicBezTo>
                <a:cubicBezTo>
                  <a:pt x="3503352" y="590904"/>
                  <a:pt x="3511763" y="626437"/>
                  <a:pt x="3516997" y="635552"/>
                </a:cubicBezTo>
                <a:cubicBezTo>
                  <a:pt x="3534688" y="657082"/>
                  <a:pt x="3524838" y="708447"/>
                  <a:pt x="3538464" y="726388"/>
                </a:cubicBezTo>
                <a:cubicBezTo>
                  <a:pt x="3540659" y="733032"/>
                  <a:pt x="3541735" y="739585"/>
                  <a:pt x="3542115" y="746049"/>
                </a:cubicBezTo>
                <a:lnTo>
                  <a:pt x="3541598" y="764218"/>
                </a:lnTo>
                <a:lnTo>
                  <a:pt x="3538294" y="769538"/>
                </a:lnTo>
                <a:lnTo>
                  <a:pt x="3539714" y="780556"/>
                </a:lnTo>
                <a:lnTo>
                  <a:pt x="3539328" y="783752"/>
                </a:lnTo>
                <a:cubicBezTo>
                  <a:pt x="3538575" y="789859"/>
                  <a:pt x="3537953" y="795880"/>
                  <a:pt x="3537882" y="801812"/>
                </a:cubicBezTo>
                <a:cubicBezTo>
                  <a:pt x="3555332" y="793164"/>
                  <a:pt x="3540143" y="850853"/>
                  <a:pt x="3553763" y="833773"/>
                </a:cubicBezTo>
                <a:cubicBezTo>
                  <a:pt x="3556400" y="864868"/>
                  <a:pt x="3568671" y="840452"/>
                  <a:pt x="3557696" y="878520"/>
                </a:cubicBezTo>
                <a:cubicBezTo>
                  <a:pt x="3574636" y="926170"/>
                  <a:pt x="3572932" y="1002669"/>
                  <a:pt x="3596902" y="1039468"/>
                </a:cubicBezTo>
                <a:cubicBezTo>
                  <a:pt x="3588227" y="1035176"/>
                  <a:pt x="3582669" y="1055878"/>
                  <a:pt x="3587550" y="1069793"/>
                </a:cubicBezTo>
                <a:cubicBezTo>
                  <a:pt x="3553603" y="1054905"/>
                  <a:pt x="3620138" y="1124159"/>
                  <a:pt x="3598129" y="1137690"/>
                </a:cubicBezTo>
                <a:cubicBezTo>
                  <a:pt x="3619154" y="1137277"/>
                  <a:pt x="3657845" y="1198819"/>
                  <a:pt x="3642072" y="1229443"/>
                </a:cubicBezTo>
                <a:cubicBezTo>
                  <a:pt x="3648492" y="1274612"/>
                  <a:pt x="3667414" y="1305895"/>
                  <a:pt x="3662799" y="1353804"/>
                </a:cubicBezTo>
                <a:cubicBezTo>
                  <a:pt x="3665680" y="1355144"/>
                  <a:pt x="3668149" y="1357448"/>
                  <a:pt x="3670319" y="1360420"/>
                </a:cubicBezTo>
                <a:lnTo>
                  <a:pt x="3675717" y="1370453"/>
                </a:lnTo>
                <a:lnTo>
                  <a:pt x="3675458" y="1372456"/>
                </a:lnTo>
                <a:cubicBezTo>
                  <a:pt x="3675775" y="1380261"/>
                  <a:pt x="3677154" y="1384198"/>
                  <a:pt x="3678998" y="1386422"/>
                </a:cubicBezTo>
                <a:lnTo>
                  <a:pt x="3681613" y="1387932"/>
                </a:lnTo>
                <a:lnTo>
                  <a:pt x="3684619" y="1397028"/>
                </a:lnTo>
                <a:lnTo>
                  <a:pt x="3692094" y="1413643"/>
                </a:lnTo>
                <a:lnTo>
                  <a:pt x="3692036" y="1417975"/>
                </a:lnTo>
                <a:lnTo>
                  <a:pt x="3701043" y="1444940"/>
                </a:lnTo>
                <a:lnTo>
                  <a:pt x="3700474" y="1445893"/>
                </a:lnTo>
                <a:cubicBezTo>
                  <a:pt x="3699407" y="1448641"/>
                  <a:pt x="3699006" y="1451835"/>
                  <a:pt x="3699990" y="1456030"/>
                </a:cubicBezTo>
                <a:cubicBezTo>
                  <a:pt x="3688343" y="1458099"/>
                  <a:pt x="3696713" y="1461887"/>
                  <a:pt x="3700642" y="1474079"/>
                </a:cubicBezTo>
                <a:cubicBezTo>
                  <a:pt x="3683431" y="1480016"/>
                  <a:pt x="3700716" y="1509516"/>
                  <a:pt x="3693587" y="1522890"/>
                </a:cubicBezTo>
                <a:cubicBezTo>
                  <a:pt x="3696861" y="1531716"/>
                  <a:pt x="3700010" y="1541157"/>
                  <a:pt x="3702900" y="1551068"/>
                </a:cubicBezTo>
                <a:lnTo>
                  <a:pt x="3708038" y="1631578"/>
                </a:lnTo>
                <a:lnTo>
                  <a:pt x="3698097" y="1716642"/>
                </a:lnTo>
                <a:cubicBezTo>
                  <a:pt x="3699314" y="1747867"/>
                  <a:pt x="3695412" y="1775147"/>
                  <a:pt x="3700384" y="1801382"/>
                </a:cubicBezTo>
                <a:cubicBezTo>
                  <a:pt x="3696845" y="1812311"/>
                  <a:pt x="3695699" y="1822504"/>
                  <a:pt x="3702257" y="1832013"/>
                </a:cubicBezTo>
                <a:cubicBezTo>
                  <a:pt x="3701651" y="1861238"/>
                  <a:pt x="3693313" y="1868713"/>
                  <a:pt x="3700986" y="1886838"/>
                </a:cubicBezTo>
                <a:cubicBezTo>
                  <a:pt x="3687741" y="1903887"/>
                  <a:pt x="3693148" y="1904594"/>
                  <a:pt x="3697545" y="1912087"/>
                </a:cubicBezTo>
                <a:lnTo>
                  <a:pt x="3697885" y="1913171"/>
                </a:lnTo>
                <a:lnTo>
                  <a:pt x="3695987" y="1915505"/>
                </a:lnTo>
                <a:lnTo>
                  <a:pt x="3695284" y="1920179"/>
                </a:lnTo>
                <a:lnTo>
                  <a:pt x="3696499" y="1932787"/>
                </a:lnTo>
                <a:lnTo>
                  <a:pt x="3697473" y="1937503"/>
                </a:lnTo>
                <a:cubicBezTo>
                  <a:pt x="3697953" y="1940760"/>
                  <a:pt x="3698023" y="1942937"/>
                  <a:pt x="3697799" y="1944457"/>
                </a:cubicBezTo>
                <a:lnTo>
                  <a:pt x="3697642" y="1944638"/>
                </a:lnTo>
                <a:lnTo>
                  <a:pt x="3698268" y="1951136"/>
                </a:lnTo>
                <a:cubicBezTo>
                  <a:pt x="3699704" y="1962083"/>
                  <a:pt x="3701457" y="1972719"/>
                  <a:pt x="3703418" y="1982828"/>
                </a:cubicBezTo>
                <a:cubicBezTo>
                  <a:pt x="3694620" y="1991887"/>
                  <a:pt x="3707345" y="2028973"/>
                  <a:pt x="3689767" y="2025705"/>
                </a:cubicBezTo>
                <a:cubicBezTo>
                  <a:pt x="3691896" y="2039367"/>
                  <a:pt x="3699517" y="2047321"/>
                  <a:pt x="3687894" y="2043252"/>
                </a:cubicBezTo>
                <a:cubicBezTo>
                  <a:pt x="3688268" y="2047766"/>
                  <a:pt x="3687435" y="2050599"/>
                  <a:pt x="3686015" y="2052668"/>
                </a:cubicBezTo>
                <a:lnTo>
                  <a:pt x="3685329" y="2053280"/>
                </a:lnTo>
                <a:lnTo>
                  <a:pt x="3690348" y="2083660"/>
                </a:lnTo>
                <a:lnTo>
                  <a:pt x="3689688" y="2087758"/>
                </a:lnTo>
                <a:lnTo>
                  <a:pt x="3694656" y="2107476"/>
                </a:lnTo>
                <a:lnTo>
                  <a:pt x="3696317" y="2117709"/>
                </a:lnTo>
                <a:lnTo>
                  <a:pt x="3698652" y="2120508"/>
                </a:lnTo>
                <a:cubicBezTo>
                  <a:pt x="3700138" y="2123582"/>
                  <a:pt x="3700933" y="2128051"/>
                  <a:pt x="3700157" y="2135655"/>
                </a:cubicBezTo>
                <a:lnTo>
                  <a:pt x="3699626" y="2137431"/>
                </a:lnTo>
                <a:lnTo>
                  <a:pt x="3703486" y="2149795"/>
                </a:lnTo>
                <a:cubicBezTo>
                  <a:pt x="3705184" y="2153754"/>
                  <a:pt x="3707268" y="2157232"/>
                  <a:pt x="3709885" y="2160002"/>
                </a:cubicBezTo>
                <a:cubicBezTo>
                  <a:pt x="3698737" y="2203287"/>
                  <a:pt x="3712805" y="2242927"/>
                  <a:pt x="3712777" y="2289319"/>
                </a:cubicBezTo>
                <a:cubicBezTo>
                  <a:pt x="3693169" y="2310331"/>
                  <a:pt x="3722276" y="2389074"/>
                  <a:pt x="3742794" y="2399589"/>
                </a:cubicBezTo>
                <a:cubicBezTo>
                  <a:pt x="3725319" y="2400703"/>
                  <a:pt x="3751962" y="2457534"/>
                  <a:pt x="3753311" y="2472464"/>
                </a:cubicBezTo>
                <a:cubicBezTo>
                  <a:pt x="3753760" y="2477441"/>
                  <a:pt x="3751399" y="2477762"/>
                  <a:pt x="3743656" y="2469811"/>
                </a:cubicBezTo>
                <a:cubicBezTo>
                  <a:pt x="3746474" y="2485608"/>
                  <a:pt x="3738186" y="2502460"/>
                  <a:pt x="3730339" y="2493869"/>
                </a:cubicBezTo>
                <a:cubicBezTo>
                  <a:pt x="3748556" y="2541387"/>
                  <a:pt x="3736267" y="2613433"/>
                  <a:pt x="3746134" y="2667651"/>
                </a:cubicBezTo>
                <a:cubicBezTo>
                  <a:pt x="3730160" y="2698252"/>
                  <a:pt x="3745496" y="2681337"/>
                  <a:pt x="3743743" y="2712354"/>
                </a:cubicBezTo>
                <a:cubicBezTo>
                  <a:pt x="3759373" y="2703131"/>
                  <a:pt x="3736572" y="2750256"/>
                  <a:pt x="3754759" y="2751060"/>
                </a:cubicBezTo>
                <a:cubicBezTo>
                  <a:pt x="3753864" y="2756679"/>
                  <a:pt x="3752424" y="2762098"/>
                  <a:pt x="3750841" y="2767527"/>
                </a:cubicBezTo>
                <a:lnTo>
                  <a:pt x="3750021" y="2770377"/>
                </a:lnTo>
                <a:lnTo>
                  <a:pt x="3749874" y="2781617"/>
                </a:lnTo>
                <a:lnTo>
                  <a:pt x="3745916" y="2784975"/>
                </a:lnTo>
                <a:lnTo>
                  <a:pt x="3742888" y="2802030"/>
                </a:lnTo>
                <a:cubicBezTo>
                  <a:pt x="3742360" y="2808388"/>
                  <a:pt x="3742498" y="2815196"/>
                  <a:pt x="3743710" y="2822667"/>
                </a:cubicBezTo>
                <a:cubicBezTo>
                  <a:pt x="3751787" y="2840797"/>
                  <a:pt x="3744398" y="2870002"/>
                  <a:pt x="3746201" y="2896003"/>
                </a:cubicBezTo>
                <a:lnTo>
                  <a:pt x="3749006" y="2907846"/>
                </a:lnTo>
                <a:lnTo>
                  <a:pt x="3747206" y="2947037"/>
                </a:lnTo>
                <a:cubicBezTo>
                  <a:pt x="3747030" y="2958176"/>
                  <a:pt x="3747214" y="2969719"/>
                  <a:pt x="3748070" y="2981841"/>
                </a:cubicBezTo>
                <a:lnTo>
                  <a:pt x="3750937" y="3004278"/>
                </a:lnTo>
                <a:lnTo>
                  <a:pt x="3749761" y="3010254"/>
                </a:lnTo>
                <a:cubicBezTo>
                  <a:pt x="3750425" y="3020530"/>
                  <a:pt x="3756245" y="3033889"/>
                  <a:pt x="3749923" y="3032983"/>
                </a:cubicBezTo>
                <a:lnTo>
                  <a:pt x="3752658" y="3044429"/>
                </a:lnTo>
                <a:lnTo>
                  <a:pt x="3748217" y="3056076"/>
                </a:lnTo>
                <a:cubicBezTo>
                  <a:pt x="3747117" y="3057381"/>
                  <a:pt x="3745928" y="3058381"/>
                  <a:pt x="3744691" y="3059042"/>
                </a:cubicBezTo>
                <a:lnTo>
                  <a:pt x="3747123" y="3075102"/>
                </a:lnTo>
                <a:lnTo>
                  <a:pt x="3744190" y="3088509"/>
                </a:lnTo>
                <a:lnTo>
                  <a:pt x="3747093" y="3099930"/>
                </a:lnTo>
                <a:lnTo>
                  <a:pt x="3746799" y="3104743"/>
                </a:lnTo>
                <a:lnTo>
                  <a:pt x="3745610" y="3116729"/>
                </a:lnTo>
                <a:cubicBezTo>
                  <a:pt x="3744666" y="3122891"/>
                  <a:pt x="3743503" y="3129792"/>
                  <a:pt x="3742676" y="3137453"/>
                </a:cubicBezTo>
                <a:lnTo>
                  <a:pt x="3742441" y="3143884"/>
                </a:lnTo>
                <a:lnTo>
                  <a:pt x="3737104" y="3158122"/>
                </a:lnTo>
                <a:cubicBezTo>
                  <a:pt x="3733050" y="3168490"/>
                  <a:pt x="3730374" y="3176626"/>
                  <a:pt x="3733275" y="3185367"/>
                </a:cubicBezTo>
                <a:cubicBezTo>
                  <a:pt x="3728135" y="3200760"/>
                  <a:pt x="3712176" y="3212117"/>
                  <a:pt x="3717639" y="3233769"/>
                </a:cubicBezTo>
                <a:cubicBezTo>
                  <a:pt x="3709851" y="3227497"/>
                  <a:pt x="3717920" y="3258095"/>
                  <a:pt x="3710433" y="3262123"/>
                </a:cubicBezTo>
                <a:cubicBezTo>
                  <a:pt x="3704342" y="3264110"/>
                  <a:pt x="3705370" y="3273856"/>
                  <a:pt x="3703458" y="3281408"/>
                </a:cubicBezTo>
                <a:cubicBezTo>
                  <a:pt x="3697412" y="3287020"/>
                  <a:pt x="3693483" y="3324746"/>
                  <a:pt x="3695027" y="3337739"/>
                </a:cubicBezTo>
                <a:cubicBezTo>
                  <a:pt x="3703095" y="3374177"/>
                  <a:pt x="3679154" y="3404974"/>
                  <a:pt x="3684951" y="3434139"/>
                </a:cubicBezTo>
                <a:cubicBezTo>
                  <a:pt x="3684732" y="3441861"/>
                  <a:pt x="3683615" y="3448308"/>
                  <a:pt x="3681946" y="3453928"/>
                </a:cubicBezTo>
                <a:lnTo>
                  <a:pt x="3675939" y="3468021"/>
                </a:lnTo>
                <a:cubicBezTo>
                  <a:pt x="3674480" y="3468264"/>
                  <a:pt x="3673022" y="3468506"/>
                  <a:pt x="3671563" y="3468748"/>
                </a:cubicBezTo>
                <a:lnTo>
                  <a:pt x="3669360" y="3479164"/>
                </a:lnTo>
                <a:lnTo>
                  <a:pt x="3668060" y="3481325"/>
                </a:lnTo>
                <a:cubicBezTo>
                  <a:pt x="3665560" y="3485437"/>
                  <a:pt x="3663197" y="3489622"/>
                  <a:pt x="3661315" y="3494328"/>
                </a:cubicBezTo>
                <a:cubicBezTo>
                  <a:pt x="3678446" y="3506175"/>
                  <a:pt x="3648136" y="3536311"/>
                  <a:pt x="3664679" y="3537226"/>
                </a:cubicBezTo>
                <a:cubicBezTo>
                  <a:pt x="3657322" y="3565147"/>
                  <a:pt x="3674997" y="3558694"/>
                  <a:pt x="3654205" y="3577551"/>
                </a:cubicBezTo>
                <a:cubicBezTo>
                  <a:pt x="3653633" y="3634248"/>
                  <a:pt x="3628736" y="3694092"/>
                  <a:pt x="3637325" y="3749618"/>
                </a:cubicBezTo>
                <a:cubicBezTo>
                  <a:pt x="3631446" y="3736800"/>
                  <a:pt x="3620480" y="3747498"/>
                  <a:pt x="3620258" y="3763981"/>
                </a:cubicBezTo>
                <a:cubicBezTo>
                  <a:pt x="3596667" y="3715365"/>
                  <a:pt x="3630603" y="3842969"/>
                  <a:pt x="3608193" y="3830141"/>
                </a:cubicBezTo>
                <a:cubicBezTo>
                  <a:pt x="3625759" y="3852486"/>
                  <a:pt x="3638965" y="3943841"/>
                  <a:pt x="3616479" y="3951521"/>
                </a:cubicBezTo>
                <a:cubicBezTo>
                  <a:pt x="3607940" y="3994867"/>
                  <a:pt x="3614033" y="4040502"/>
                  <a:pt x="3595498" y="4074157"/>
                </a:cubicBezTo>
                <a:cubicBezTo>
                  <a:pt x="3597477" y="4078342"/>
                  <a:pt x="3598819" y="4082864"/>
                  <a:pt x="3599706" y="4087599"/>
                </a:cubicBezTo>
                <a:lnTo>
                  <a:pt x="3601103" y="4101515"/>
                </a:lnTo>
                <a:lnTo>
                  <a:pt x="3600274" y="4102849"/>
                </a:lnTo>
                <a:cubicBezTo>
                  <a:pt x="3598143" y="4109482"/>
                  <a:pt x="3598077" y="4114144"/>
                  <a:pt x="3598925" y="4117926"/>
                </a:cubicBezTo>
                <a:lnTo>
                  <a:pt x="3600630" y="4121966"/>
                </a:lnTo>
                <a:lnTo>
                  <a:pt x="3600331" y="4132543"/>
                </a:lnTo>
                <a:lnTo>
                  <a:pt x="3601432" y="4154003"/>
                </a:lnTo>
                <a:lnTo>
                  <a:pt x="3600054" y="4157433"/>
                </a:lnTo>
                <a:lnTo>
                  <a:pt x="3599248" y="4188888"/>
                </a:lnTo>
                <a:cubicBezTo>
                  <a:pt x="3598993" y="4188940"/>
                  <a:pt x="3598738" y="4188992"/>
                  <a:pt x="3598484" y="4189044"/>
                </a:cubicBezTo>
                <a:cubicBezTo>
                  <a:pt x="3596754" y="4190111"/>
                  <a:pt x="3595443" y="4192250"/>
                  <a:pt x="3594971" y="4196698"/>
                </a:cubicBezTo>
                <a:cubicBezTo>
                  <a:pt x="3584674" y="4185805"/>
                  <a:pt x="3590455" y="4197885"/>
                  <a:pt x="3589971" y="4211958"/>
                </a:cubicBezTo>
                <a:cubicBezTo>
                  <a:pt x="3573870" y="4198179"/>
                  <a:pt x="3579156" y="4240607"/>
                  <a:pt x="3569135" y="4243705"/>
                </a:cubicBezTo>
                <a:cubicBezTo>
                  <a:pt x="3569142" y="4254351"/>
                  <a:pt x="3568856" y="4265362"/>
                  <a:pt x="3568210" y="4276468"/>
                </a:cubicBezTo>
                <a:lnTo>
                  <a:pt x="3567613" y="4282925"/>
                </a:lnTo>
                <a:cubicBezTo>
                  <a:pt x="3567553" y="4282949"/>
                  <a:pt x="3567492" y="4282974"/>
                  <a:pt x="3567432" y="4282999"/>
                </a:cubicBezTo>
                <a:cubicBezTo>
                  <a:pt x="3566940" y="4284280"/>
                  <a:pt x="3566607" y="4286359"/>
                  <a:pt x="3566464" y="4289697"/>
                </a:cubicBezTo>
                <a:lnTo>
                  <a:pt x="3566526" y="4294698"/>
                </a:lnTo>
                <a:lnTo>
                  <a:pt x="3565367" y="4307225"/>
                </a:lnTo>
                <a:lnTo>
                  <a:pt x="3563841" y="4311164"/>
                </a:lnTo>
                <a:lnTo>
                  <a:pt x="3561610" y="4312189"/>
                </a:lnTo>
                <a:lnTo>
                  <a:pt x="3561734" y="4313408"/>
                </a:lnTo>
                <a:cubicBezTo>
                  <a:pt x="3564537" y="4323096"/>
                  <a:pt x="3569544" y="4327053"/>
                  <a:pt x="3553832" y="4334910"/>
                </a:cubicBezTo>
                <a:cubicBezTo>
                  <a:pt x="3557797" y="4356533"/>
                  <a:pt x="3548502" y="4358433"/>
                  <a:pt x="3542564" y="4385380"/>
                </a:cubicBezTo>
                <a:cubicBezTo>
                  <a:pt x="3547050" y="4398267"/>
                  <a:pt x="3544091" y="4407098"/>
                  <a:pt x="3538724" y="4415150"/>
                </a:cubicBezTo>
                <a:cubicBezTo>
                  <a:pt x="3538633" y="4442707"/>
                  <a:pt x="3529920" y="4465824"/>
                  <a:pt x="3525348" y="4495753"/>
                </a:cubicBezTo>
                <a:cubicBezTo>
                  <a:pt x="3529387" y="4530212"/>
                  <a:pt x="3514579" y="4543935"/>
                  <a:pt x="3509749" y="4575934"/>
                </a:cubicBezTo>
                <a:cubicBezTo>
                  <a:pt x="3519579" y="4606914"/>
                  <a:pt x="3496418" y="4596497"/>
                  <a:pt x="3489779" y="4611927"/>
                </a:cubicBezTo>
                <a:lnTo>
                  <a:pt x="3488856" y="4616508"/>
                </a:lnTo>
                <a:lnTo>
                  <a:pt x="3489486" y="4629163"/>
                </a:lnTo>
                <a:lnTo>
                  <a:pt x="3490242" y="4633947"/>
                </a:lnTo>
                <a:cubicBezTo>
                  <a:pt x="3490570" y="4637233"/>
                  <a:pt x="3490539" y="4639406"/>
                  <a:pt x="3490244" y="4640894"/>
                </a:cubicBezTo>
                <a:lnTo>
                  <a:pt x="3490078" y="4641059"/>
                </a:lnTo>
                <a:lnTo>
                  <a:pt x="3490403" y="4647582"/>
                </a:lnTo>
                <a:cubicBezTo>
                  <a:pt x="3491330" y="4658608"/>
                  <a:pt x="3492590" y="4669354"/>
                  <a:pt x="3494082" y="4679601"/>
                </a:cubicBezTo>
                <a:cubicBezTo>
                  <a:pt x="3484854" y="4687754"/>
                  <a:pt x="3495864" y="4725869"/>
                  <a:pt x="3478421" y="4720918"/>
                </a:cubicBezTo>
                <a:cubicBezTo>
                  <a:pt x="3479918" y="4734712"/>
                  <a:pt x="3487176" y="4743359"/>
                  <a:pt x="3475730" y="4738188"/>
                </a:cubicBezTo>
                <a:cubicBezTo>
                  <a:pt x="3475894" y="4742712"/>
                  <a:pt x="3474928" y="4745450"/>
                  <a:pt x="3473409" y="4747368"/>
                </a:cubicBezTo>
                <a:lnTo>
                  <a:pt x="3472696" y="4747913"/>
                </a:lnTo>
                <a:lnTo>
                  <a:pt x="3476304" y="4778609"/>
                </a:lnTo>
                <a:lnTo>
                  <a:pt x="3475454" y="4782623"/>
                </a:lnTo>
                <a:lnTo>
                  <a:pt x="3479507" y="4802712"/>
                </a:lnTo>
                <a:lnTo>
                  <a:pt x="3480695" y="4813049"/>
                </a:lnTo>
                <a:lnTo>
                  <a:pt x="3482902" y="4816057"/>
                </a:lnTo>
                <a:cubicBezTo>
                  <a:pt x="3484247" y="4819259"/>
                  <a:pt x="3484834" y="4823783"/>
                  <a:pt x="3483703" y="4831270"/>
                </a:cubicBezTo>
                <a:lnTo>
                  <a:pt x="3483090" y="4832984"/>
                </a:lnTo>
                <a:lnTo>
                  <a:pt x="3486378" y="4845654"/>
                </a:lnTo>
                <a:cubicBezTo>
                  <a:pt x="3487893" y="4849755"/>
                  <a:pt x="3489817" y="4853416"/>
                  <a:pt x="3492309" y="4856425"/>
                </a:cubicBezTo>
                <a:cubicBezTo>
                  <a:pt x="3479133" y="4898390"/>
                  <a:pt x="3491371" y="4939174"/>
                  <a:pt x="3489182" y="4985308"/>
                </a:cubicBezTo>
                <a:cubicBezTo>
                  <a:pt x="3492413" y="5037202"/>
                  <a:pt x="3496839" y="5073159"/>
                  <a:pt x="3498182" y="5107346"/>
                </a:cubicBezTo>
                <a:cubicBezTo>
                  <a:pt x="3500266" y="5123329"/>
                  <a:pt x="3506680" y="5240376"/>
                  <a:pt x="3499225" y="5231073"/>
                </a:cubicBezTo>
                <a:cubicBezTo>
                  <a:pt x="3515247" y="5280090"/>
                  <a:pt x="3497607" y="5309911"/>
                  <a:pt x="3504960" y="5364785"/>
                </a:cubicBezTo>
                <a:cubicBezTo>
                  <a:pt x="3487546" y="5393671"/>
                  <a:pt x="3503686" y="5378336"/>
                  <a:pt x="3500486" y="5409009"/>
                </a:cubicBezTo>
                <a:cubicBezTo>
                  <a:pt x="3516561" y="5401350"/>
                  <a:pt x="3491544" y="5446009"/>
                  <a:pt x="3509710" y="5448570"/>
                </a:cubicBezTo>
                <a:cubicBezTo>
                  <a:pt x="3508555" y="5454072"/>
                  <a:pt x="3506859" y="5459319"/>
                  <a:pt x="3505022" y="5464568"/>
                </a:cubicBezTo>
                <a:lnTo>
                  <a:pt x="3504070" y="5467320"/>
                </a:lnTo>
                <a:lnTo>
                  <a:pt x="3503399" y="5478483"/>
                </a:lnTo>
                <a:lnTo>
                  <a:pt x="3499281" y="5481443"/>
                </a:lnTo>
                <a:lnTo>
                  <a:pt x="3499047" y="5616712"/>
                </a:lnTo>
                <a:cubicBezTo>
                  <a:pt x="3502347" y="5628424"/>
                  <a:pt x="3503819" y="5666768"/>
                  <a:pt x="3498775" y="5675291"/>
                </a:cubicBezTo>
                <a:cubicBezTo>
                  <a:pt x="3497984" y="5683547"/>
                  <a:pt x="3500335" y="5692400"/>
                  <a:pt x="3494739" y="5697458"/>
                </a:cubicBezTo>
                <a:cubicBezTo>
                  <a:pt x="3492180" y="5715432"/>
                  <a:pt x="3486290" y="5756597"/>
                  <a:pt x="3483423" y="5783137"/>
                </a:cubicBezTo>
                <a:cubicBezTo>
                  <a:pt x="3491452" y="5796973"/>
                  <a:pt x="3477643" y="5819988"/>
                  <a:pt x="3477532" y="5856699"/>
                </a:cubicBezTo>
                <a:cubicBezTo>
                  <a:pt x="3486776" y="5871818"/>
                  <a:pt x="3477340" y="5881447"/>
                  <a:pt x="3490032" y="5910638"/>
                </a:cubicBezTo>
                <a:cubicBezTo>
                  <a:pt x="3488930" y="5911913"/>
                  <a:pt x="3487924" y="5913488"/>
                  <a:pt x="3487046" y="5915313"/>
                </a:cubicBezTo>
                <a:cubicBezTo>
                  <a:pt x="3481941" y="5925917"/>
                  <a:pt x="3482137" y="5942505"/>
                  <a:pt x="3487484" y="5952365"/>
                </a:cubicBezTo>
                <a:cubicBezTo>
                  <a:pt x="3504666" y="5999029"/>
                  <a:pt x="3505019" y="6042078"/>
                  <a:pt x="3509266" y="6082373"/>
                </a:cubicBezTo>
                <a:cubicBezTo>
                  <a:pt x="3512265" y="6128005"/>
                  <a:pt x="3492950" y="6098121"/>
                  <a:pt x="3509564" y="6154771"/>
                </a:cubicBezTo>
                <a:cubicBezTo>
                  <a:pt x="3503223" y="6161045"/>
                  <a:pt x="3503062" y="6168289"/>
                  <a:pt x="3506404" y="6180433"/>
                </a:cubicBezTo>
                <a:cubicBezTo>
                  <a:pt x="3507378" y="6202614"/>
                  <a:pt x="3491084" y="6201180"/>
                  <a:pt x="3501312" y="6223427"/>
                </a:cubicBezTo>
                <a:cubicBezTo>
                  <a:pt x="3492497" y="6219559"/>
                  <a:pt x="3498753" y="6265580"/>
                  <a:pt x="3489469" y="6255476"/>
                </a:cubicBezTo>
                <a:cubicBezTo>
                  <a:pt x="3481791" y="6270065"/>
                  <a:pt x="3495037" y="6276996"/>
                  <a:pt x="3488398" y="6291462"/>
                </a:cubicBezTo>
                <a:cubicBezTo>
                  <a:pt x="3487099" y="6307679"/>
                  <a:pt x="3497555" y="6282019"/>
                  <a:pt x="3498547" y="6299935"/>
                </a:cubicBezTo>
                <a:cubicBezTo>
                  <a:pt x="3498173" y="6321676"/>
                  <a:pt x="3514193" y="6321381"/>
                  <a:pt x="3494028" y="6338390"/>
                </a:cubicBezTo>
                <a:lnTo>
                  <a:pt x="3486030" y="6396716"/>
                </a:lnTo>
                <a:cubicBezTo>
                  <a:pt x="3491309" y="6409668"/>
                  <a:pt x="3488928" y="6420134"/>
                  <a:pt x="3484103" y="6430386"/>
                </a:cubicBezTo>
                <a:cubicBezTo>
                  <a:pt x="3485763" y="6460632"/>
                  <a:pt x="3478568" y="6488285"/>
                  <a:pt x="3475922" y="6522318"/>
                </a:cubicBezTo>
                <a:cubicBezTo>
                  <a:pt x="3482128" y="6559051"/>
                  <a:pt x="3468277" y="6578006"/>
                  <a:pt x="3465506" y="6614374"/>
                </a:cubicBezTo>
                <a:cubicBezTo>
                  <a:pt x="3478925" y="6650248"/>
                  <a:pt x="3446064" y="6638174"/>
                  <a:pt x="3446789" y="6668768"/>
                </a:cubicBezTo>
                <a:cubicBezTo>
                  <a:pt x="3458869" y="6718505"/>
                  <a:pt x="3435878" y="6667592"/>
                  <a:pt x="3439582" y="6744454"/>
                </a:cubicBezTo>
                <a:cubicBezTo>
                  <a:pt x="3441631" y="6748797"/>
                  <a:pt x="3439393" y="6758101"/>
                  <a:pt x="3436538" y="6757102"/>
                </a:cubicBezTo>
                <a:cubicBezTo>
                  <a:pt x="3437461" y="6773941"/>
                  <a:pt x="3420846" y="6822488"/>
                  <a:pt x="3424061" y="6846522"/>
                </a:cubicBezTo>
                <a:lnTo>
                  <a:pt x="3423032" y="6858000"/>
                </a:lnTo>
                <a:lnTo>
                  <a:pt x="0" y="6858000"/>
                </a:lnTo>
                <a:close/>
              </a:path>
            </a:pathLst>
          </a:custGeom>
        </p:spPr>
      </p:pic>
      <p:sp>
        <p:nvSpPr>
          <p:cNvPr id="3" name="Content Placeholder 2">
            <a:extLst>
              <a:ext uri="{FF2B5EF4-FFF2-40B4-BE49-F238E27FC236}">
                <a16:creationId xmlns:a16="http://schemas.microsoft.com/office/drawing/2014/main" id="{52247FA1-9C53-590C-1DED-AC4BAEACA9E3}"/>
              </a:ext>
            </a:extLst>
          </p:cNvPr>
          <p:cNvSpPr>
            <a:spLocks noGrp="1"/>
          </p:cNvSpPr>
          <p:nvPr>
            <p:ph idx="1"/>
          </p:nvPr>
        </p:nvSpPr>
        <p:spPr>
          <a:xfrm>
            <a:off x="4572001" y="2201958"/>
            <a:ext cx="6781800" cy="3900730"/>
          </a:xfrm>
        </p:spPr>
        <p:txBody>
          <a:bodyPr vert="horz" lIns="91440" tIns="45720" rIns="91440" bIns="45720" rtlCol="0" anchor="t">
            <a:normAutofit/>
          </a:bodyPr>
          <a:lstStyle/>
          <a:p>
            <a:pPr marL="0" indent="0">
              <a:buNone/>
            </a:pPr>
            <a:endParaRPr lang="en-IN" sz="2000" b="1">
              <a:latin typeface="Calibri"/>
              <a:ea typeface="Calibri" panose="020F0502020204030204" pitchFamily="34" charset="0"/>
              <a:cs typeface="Calibri Light"/>
            </a:endParaRPr>
          </a:p>
          <a:p>
            <a:r>
              <a:rPr lang="en-US" sz="2000">
                <a:latin typeface="Calibri"/>
                <a:ea typeface="Calibri"/>
                <a:cs typeface="Times New Roman"/>
              </a:rPr>
              <a:t>Random forest is flexible</a:t>
            </a:r>
            <a:r>
              <a:rPr lang="en-US" sz="2000">
                <a:effectLst/>
                <a:latin typeface="Calibri"/>
                <a:ea typeface="Calibri"/>
                <a:cs typeface="Times New Roman"/>
              </a:rPr>
              <a:t>, easy to use machine learning algorithm that produces, even without hyper-parameter tuning.</a:t>
            </a:r>
            <a:endParaRPr lang="en-US" sz="2000">
              <a:latin typeface="Calibri"/>
              <a:ea typeface="Calibri"/>
              <a:cs typeface="Times New Roman"/>
            </a:endParaRPr>
          </a:p>
          <a:p>
            <a:endParaRPr lang="en-US" sz="2000">
              <a:latin typeface="Calibri" panose="020F0502020204030204" pitchFamily="34" charset="0"/>
              <a:cs typeface="Times New Roman" panose="02020603050405020304" pitchFamily="18" charset="0"/>
            </a:endParaRPr>
          </a:p>
          <a:p>
            <a:r>
              <a:rPr lang="en-US" sz="2000">
                <a:effectLst/>
                <a:latin typeface="Calibri"/>
                <a:ea typeface="Calibri" panose="020F0502020204030204" pitchFamily="34" charset="0"/>
                <a:cs typeface="Times New Roman"/>
              </a:rPr>
              <a:t>The "forest" it builds, is an ensemble of decision trees, usually trained with the “bagging” method</a:t>
            </a:r>
            <a:endParaRPr lang="en-US" sz="2000">
              <a:latin typeface="Calibri"/>
              <a:cs typeface="Times New Roman"/>
            </a:endParaRPr>
          </a:p>
          <a:p>
            <a:endParaRPr lang="en-US" sz="2000">
              <a:cs typeface="Calibri"/>
            </a:endParaRPr>
          </a:p>
          <a:p>
            <a:endParaRPr lang="en-IN" sz="2000">
              <a:cs typeface="Calibri"/>
            </a:endParaRPr>
          </a:p>
        </p:txBody>
      </p:sp>
    </p:spTree>
    <p:extLst>
      <p:ext uri="{BB962C8B-B14F-4D97-AF65-F5344CB8AC3E}">
        <p14:creationId xmlns:p14="http://schemas.microsoft.com/office/powerpoint/2010/main" val="38573250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12DC8A-EBA9-EBD0-DD02-8D479F2B814F}"/>
              </a:ext>
            </a:extLst>
          </p:cNvPr>
          <p:cNvSpPr>
            <a:spLocks noGrp="1"/>
          </p:cNvSpPr>
          <p:nvPr>
            <p:ph type="title"/>
          </p:nvPr>
        </p:nvSpPr>
        <p:spPr>
          <a:xfrm>
            <a:off x="841248" y="256032"/>
            <a:ext cx="10506456" cy="1014984"/>
          </a:xfrm>
        </p:spPr>
        <p:txBody>
          <a:bodyPr anchor="b">
            <a:normAutofit/>
          </a:bodyPr>
          <a:lstStyle/>
          <a:p>
            <a:r>
              <a:rPr lang="en-US"/>
              <a:t>Introduction:</a:t>
            </a:r>
            <a:endParaRPr lang="en-IN"/>
          </a:p>
        </p:txBody>
      </p:sp>
      <p:sp>
        <p:nvSpPr>
          <p:cNvPr id="12" name="Rectangle 11">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6" name="Content Placeholder 3">
            <a:extLst>
              <a:ext uri="{FF2B5EF4-FFF2-40B4-BE49-F238E27FC236}">
                <a16:creationId xmlns:a16="http://schemas.microsoft.com/office/drawing/2014/main" id="{7FFC889D-C005-D19E-D113-A396DF4E6387}"/>
              </a:ext>
            </a:extLst>
          </p:cNvPr>
          <p:cNvGraphicFramePr>
            <a:graphicFrameLocks noGrp="1"/>
          </p:cNvGraphicFramePr>
          <p:nvPr>
            <p:ph idx="1"/>
            <p:extLst>
              <p:ext uri="{D42A27DB-BD31-4B8C-83A1-F6EECF244321}">
                <p14:modId xmlns:p14="http://schemas.microsoft.com/office/powerpoint/2010/main" val="268460934"/>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Audio 4">
            <a:hlinkClick r:id="" action="ppaction://media"/>
            <a:extLst>
              <a:ext uri="{FF2B5EF4-FFF2-40B4-BE49-F238E27FC236}">
                <a16:creationId xmlns:a16="http://schemas.microsoft.com/office/drawing/2014/main" id="{7A4E3E40-790C-B4B9-04F8-BC778962ADEF}"/>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95102945"/>
      </p:ext>
    </p:extLst>
  </p:cSld>
  <p:clrMapOvr>
    <a:masterClrMapping/>
  </p:clrMapOvr>
  <mc:AlternateContent xmlns:mc="http://schemas.openxmlformats.org/markup-compatibility/2006">
    <mc:Choice xmlns:p14="http://schemas.microsoft.com/office/powerpoint/2010/main" Requires="p14">
      <p:transition spd="slow" p14:dur="2000" advTm="39089"/>
    </mc:Choice>
    <mc:Fallback>
      <p:transition spd="slow" advTm="390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4">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CD8263-301A-7382-D135-0D98A170DCDA}"/>
              </a:ext>
            </a:extLst>
          </p:cNvPr>
          <p:cNvSpPr>
            <a:spLocks noGrp="1"/>
          </p:cNvSpPr>
          <p:nvPr>
            <p:ph type="title"/>
          </p:nvPr>
        </p:nvSpPr>
        <p:spPr>
          <a:xfrm>
            <a:off x="235470" y="2767587"/>
            <a:ext cx="4248500" cy="1422710"/>
          </a:xfrm>
        </p:spPr>
        <p:txBody>
          <a:bodyPr vert="horz" lIns="91440" tIns="45720" rIns="91440" bIns="45720" rtlCol="0" anchor="b">
            <a:normAutofit/>
          </a:bodyPr>
          <a:lstStyle/>
          <a:p>
            <a:r>
              <a:rPr lang="en-US" sz="4000" kern="1200">
                <a:latin typeface="+mj-lt"/>
                <a:ea typeface="+mj-ea"/>
                <a:cs typeface="+mj-cs"/>
              </a:rPr>
              <a:t>Distribution Of Reviewer Score</a:t>
            </a:r>
            <a:endParaRPr lang="en-US" sz="4000" kern="1200">
              <a:latin typeface="+mj-lt"/>
              <a:cs typeface="Calibri Light"/>
            </a:endParaRPr>
          </a:p>
        </p:txBody>
      </p:sp>
      <p:sp>
        <p:nvSpPr>
          <p:cNvPr id="50"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Chart, histogram&#10;&#10;Description automatically generated">
            <a:extLst>
              <a:ext uri="{FF2B5EF4-FFF2-40B4-BE49-F238E27FC236}">
                <a16:creationId xmlns:a16="http://schemas.microsoft.com/office/drawing/2014/main" id="{77CD8AAA-8461-D9BE-CA41-96057F5A0867}"/>
              </a:ext>
            </a:extLst>
          </p:cNvPr>
          <p:cNvPicPr>
            <a:picLocks noChangeAspect="1"/>
          </p:cNvPicPr>
          <p:nvPr/>
        </p:nvPicPr>
        <p:blipFill>
          <a:blip r:embed="rId3"/>
          <a:stretch>
            <a:fillRect/>
          </a:stretch>
        </p:blipFill>
        <p:spPr>
          <a:xfrm>
            <a:off x="4654296" y="998388"/>
            <a:ext cx="7214616" cy="5158762"/>
          </a:xfrm>
          <a:prstGeom prst="rect">
            <a:avLst/>
          </a:prstGeom>
        </p:spPr>
      </p:pic>
    </p:spTree>
    <p:extLst>
      <p:ext uri="{BB962C8B-B14F-4D97-AF65-F5344CB8AC3E}">
        <p14:creationId xmlns:p14="http://schemas.microsoft.com/office/powerpoint/2010/main" val="14292599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6">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8">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A picture containing chart&#10;&#10;Description automatically generated">
            <a:extLst>
              <a:ext uri="{FF2B5EF4-FFF2-40B4-BE49-F238E27FC236}">
                <a16:creationId xmlns:a16="http://schemas.microsoft.com/office/drawing/2014/main" id="{35A4B89A-0757-39CF-111C-800EF1D4F61B}"/>
              </a:ext>
            </a:extLst>
          </p:cNvPr>
          <p:cNvPicPr>
            <a:picLocks noChangeAspect="1"/>
          </p:cNvPicPr>
          <p:nvPr/>
        </p:nvPicPr>
        <p:blipFill>
          <a:blip r:embed="rId2"/>
          <a:stretch>
            <a:fillRect/>
          </a:stretch>
        </p:blipFill>
        <p:spPr>
          <a:xfrm>
            <a:off x="3694322" y="643467"/>
            <a:ext cx="7605550" cy="5571066"/>
          </a:xfrm>
          <a:prstGeom prst="rect">
            <a:avLst/>
          </a:prstGeom>
        </p:spPr>
      </p:pic>
      <p:sp>
        <p:nvSpPr>
          <p:cNvPr id="3" name="Rectangle 2">
            <a:extLst>
              <a:ext uri="{FF2B5EF4-FFF2-40B4-BE49-F238E27FC236}">
                <a16:creationId xmlns:a16="http://schemas.microsoft.com/office/drawing/2014/main" id="{929CDAE1-2C76-04B6-6FCD-14A5418150CD}"/>
              </a:ext>
            </a:extLst>
          </p:cNvPr>
          <p:cNvSpPr/>
          <p:nvPr/>
        </p:nvSpPr>
        <p:spPr>
          <a:xfrm>
            <a:off x="1044676" y="2135443"/>
            <a:ext cx="2249129" cy="222454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cs typeface="Calibri"/>
              </a:rPr>
              <a:t>Correlation with Reviewer_score</a:t>
            </a:r>
            <a:endParaRPr lang="en-US"/>
          </a:p>
        </p:txBody>
      </p:sp>
    </p:spTree>
    <p:extLst>
      <p:ext uri="{BB962C8B-B14F-4D97-AF65-F5344CB8AC3E}">
        <p14:creationId xmlns:p14="http://schemas.microsoft.com/office/powerpoint/2010/main" val="28596348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9">
            <a:extLst>
              <a:ext uri="{FF2B5EF4-FFF2-40B4-BE49-F238E27FC236}">
                <a16:creationId xmlns:a16="http://schemas.microsoft.com/office/drawing/2014/main" id="{9E90EB45-EEE9-4563-8179-65EF62AE09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E4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Text&#10;&#10;Description automatically generated">
            <a:extLst>
              <a:ext uri="{FF2B5EF4-FFF2-40B4-BE49-F238E27FC236}">
                <a16:creationId xmlns:a16="http://schemas.microsoft.com/office/drawing/2014/main" id="{597E9D39-64CE-9768-B376-8D2574A4548E}"/>
              </a:ext>
            </a:extLst>
          </p:cNvPr>
          <p:cNvPicPr>
            <a:picLocks noChangeAspect="1"/>
          </p:cNvPicPr>
          <p:nvPr/>
        </p:nvPicPr>
        <p:blipFill>
          <a:blip r:embed="rId2"/>
          <a:stretch>
            <a:fillRect/>
          </a:stretch>
        </p:blipFill>
        <p:spPr>
          <a:xfrm>
            <a:off x="6535120" y="2004467"/>
            <a:ext cx="5001123" cy="3553789"/>
          </a:xfrm>
          <a:prstGeom prst="rect">
            <a:avLst/>
          </a:prstGeom>
        </p:spPr>
      </p:pic>
      <p:sp>
        <p:nvSpPr>
          <p:cNvPr id="21" name="Rectangle 11">
            <a:extLst>
              <a:ext uri="{FF2B5EF4-FFF2-40B4-BE49-F238E27FC236}">
                <a16:creationId xmlns:a16="http://schemas.microsoft.com/office/drawing/2014/main" id="{23D0EF74-AD1E-4FD9-914D-8EC9058EBB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descr="Background pattern&#10;&#10;Description automatically generated">
            <a:extLst>
              <a:ext uri="{FF2B5EF4-FFF2-40B4-BE49-F238E27FC236}">
                <a16:creationId xmlns:a16="http://schemas.microsoft.com/office/drawing/2014/main" id="{3F8BA346-BF7F-B61C-8926-3731ABD248E2}"/>
              </a:ext>
            </a:extLst>
          </p:cNvPr>
          <p:cNvPicPr>
            <a:picLocks noChangeAspect="1"/>
          </p:cNvPicPr>
          <p:nvPr/>
        </p:nvPicPr>
        <p:blipFill>
          <a:blip r:embed="rId3"/>
          <a:stretch>
            <a:fillRect/>
          </a:stretch>
        </p:blipFill>
        <p:spPr>
          <a:xfrm>
            <a:off x="1043101" y="509370"/>
            <a:ext cx="5252550" cy="5726381"/>
          </a:xfrm>
          <a:prstGeom prst="rect">
            <a:avLst/>
          </a:prstGeom>
        </p:spPr>
      </p:pic>
    </p:spTree>
    <p:extLst>
      <p:ext uri="{BB962C8B-B14F-4D97-AF65-F5344CB8AC3E}">
        <p14:creationId xmlns:p14="http://schemas.microsoft.com/office/powerpoint/2010/main" val="20064561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2A462-E33B-DB5E-278B-D05C0ACCC6D1}"/>
              </a:ext>
            </a:extLst>
          </p:cNvPr>
          <p:cNvSpPr>
            <a:spLocks noGrp="1"/>
          </p:cNvSpPr>
          <p:nvPr>
            <p:ph type="title"/>
          </p:nvPr>
        </p:nvSpPr>
        <p:spPr/>
        <p:txBody>
          <a:bodyPr>
            <a:normAutofit/>
          </a:bodyPr>
          <a:lstStyle/>
          <a:p>
            <a:r>
              <a:rPr lang="en-US" sz="1600" err="1">
                <a:ea typeface="+mj-lt"/>
                <a:cs typeface="+mj-lt"/>
              </a:rPr>
              <a:t>dataframe</a:t>
            </a:r>
            <a:r>
              <a:rPr lang="en-US" sz="1600">
                <a:ea typeface="+mj-lt"/>
                <a:cs typeface="+mj-lt"/>
              </a:rPr>
              <a:t>[['Additional_Number_of_Scoring','</a:t>
            </a:r>
            <a:r>
              <a:rPr lang="en-US" sz="1600" err="1">
                <a:ea typeface="+mj-lt"/>
                <a:cs typeface="+mj-lt"/>
              </a:rPr>
              <a:t>Average_Score</a:t>
            </a:r>
            <a:r>
              <a:rPr lang="en-US" sz="1600">
                <a:ea typeface="+mj-lt"/>
                <a:cs typeface="+mj-lt"/>
              </a:rPr>
              <a:t>',</a:t>
            </a:r>
            <a:endParaRPr lang="en-US" sz="1600">
              <a:cs typeface="Calibri Light"/>
            </a:endParaRPr>
          </a:p>
          <a:p>
            <a:r>
              <a:rPr lang="en-US" sz="1600">
                <a:ea typeface="+mj-lt"/>
                <a:cs typeface="+mj-lt"/>
              </a:rPr>
              <a:t>    'Total_Number_of_Reviews_Reviewer_Has_Given','Reviewer_Score','Total_Number_of_Reviews','Review_Total_Negative_Word_Counts','Review_Total_Positive_Word_Counts']].plot(kind = "box" , subplots = True , </a:t>
            </a:r>
            <a:r>
              <a:rPr lang="en-US" sz="1600" err="1">
                <a:ea typeface="+mj-lt"/>
                <a:cs typeface="+mj-lt"/>
              </a:rPr>
              <a:t>figsize</a:t>
            </a:r>
            <a:r>
              <a:rPr lang="en-US" sz="1600">
                <a:ea typeface="+mj-lt"/>
                <a:cs typeface="+mj-lt"/>
              </a:rPr>
              <a:t> = (24,20) ,  layout = (4,4))</a:t>
            </a:r>
            <a:endParaRPr lang="en-US" sz="1600">
              <a:cs typeface="Calibri Light"/>
            </a:endParaRPr>
          </a:p>
          <a:p>
            <a:r>
              <a:rPr lang="en-US" sz="1600" err="1">
                <a:ea typeface="+mj-lt"/>
                <a:cs typeface="+mj-lt"/>
              </a:rPr>
              <a:t>plt.show</a:t>
            </a:r>
            <a:r>
              <a:rPr lang="en-US" sz="1600">
                <a:ea typeface="+mj-lt"/>
                <a:cs typeface="+mj-lt"/>
              </a:rPr>
              <a:t>()</a:t>
            </a:r>
            <a:endParaRPr lang="en-US" sz="1600">
              <a:cs typeface="Calibri Light"/>
            </a:endParaRPr>
          </a:p>
        </p:txBody>
      </p:sp>
      <p:pic>
        <p:nvPicPr>
          <p:cNvPr id="4" name="Picture 4">
            <a:extLst>
              <a:ext uri="{FF2B5EF4-FFF2-40B4-BE49-F238E27FC236}">
                <a16:creationId xmlns:a16="http://schemas.microsoft.com/office/drawing/2014/main" id="{2AEC6FC8-34D2-8C8D-9C61-BE4FF608745A}"/>
              </a:ext>
            </a:extLst>
          </p:cNvPr>
          <p:cNvPicPr>
            <a:picLocks noGrp="1" noChangeAspect="1"/>
          </p:cNvPicPr>
          <p:nvPr>
            <p:ph idx="1"/>
          </p:nvPr>
        </p:nvPicPr>
        <p:blipFill>
          <a:blip r:embed="rId3"/>
          <a:stretch>
            <a:fillRect/>
          </a:stretch>
        </p:blipFill>
        <p:spPr>
          <a:xfrm>
            <a:off x="838200" y="1875171"/>
            <a:ext cx="10515600" cy="4252246"/>
          </a:xfrm>
        </p:spPr>
      </p:pic>
    </p:spTree>
    <p:extLst>
      <p:ext uri="{BB962C8B-B14F-4D97-AF65-F5344CB8AC3E}">
        <p14:creationId xmlns:p14="http://schemas.microsoft.com/office/powerpoint/2010/main" val="38780246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2A462-E33B-DB5E-278B-D05C0ACCC6D1}"/>
              </a:ext>
            </a:extLst>
          </p:cNvPr>
          <p:cNvSpPr>
            <a:spLocks noGrp="1"/>
          </p:cNvSpPr>
          <p:nvPr>
            <p:ph type="title"/>
          </p:nvPr>
        </p:nvSpPr>
        <p:spPr/>
        <p:txBody>
          <a:bodyPr>
            <a:normAutofit/>
          </a:bodyPr>
          <a:lstStyle/>
          <a:p>
            <a:r>
              <a:rPr lang="en-US" sz="1600" err="1">
                <a:ea typeface="+mj-lt"/>
                <a:cs typeface="+mj-lt"/>
              </a:rPr>
              <a:t>dataframe</a:t>
            </a:r>
            <a:r>
              <a:rPr lang="en-US" sz="1600">
                <a:ea typeface="+mj-lt"/>
                <a:cs typeface="+mj-lt"/>
              </a:rPr>
              <a:t>[['Additional_Number_of_Scoring','</a:t>
            </a:r>
            <a:r>
              <a:rPr lang="en-US" sz="1600" err="1">
                <a:ea typeface="+mj-lt"/>
                <a:cs typeface="+mj-lt"/>
              </a:rPr>
              <a:t>Average_Score</a:t>
            </a:r>
            <a:r>
              <a:rPr lang="en-US" sz="1600">
                <a:ea typeface="+mj-lt"/>
                <a:cs typeface="+mj-lt"/>
              </a:rPr>
              <a:t>',</a:t>
            </a:r>
            <a:endParaRPr lang="en-US" sz="1600">
              <a:cs typeface="Calibri Light"/>
            </a:endParaRPr>
          </a:p>
          <a:p>
            <a:r>
              <a:rPr lang="en-US" sz="1600">
                <a:ea typeface="+mj-lt"/>
                <a:cs typeface="+mj-lt"/>
              </a:rPr>
              <a:t>    'Total_Number_of_Reviews_Reviewer_Has_Given','Reviewer_Score','Total_Number_of_Reviews','Review_Total_Negative_Word_Counts','Review_Total_Positive_Word_Counts']].plot(kind = "box" , subplots = True , </a:t>
            </a:r>
            <a:r>
              <a:rPr lang="en-US" sz="1600" err="1">
                <a:ea typeface="+mj-lt"/>
                <a:cs typeface="+mj-lt"/>
              </a:rPr>
              <a:t>figsize</a:t>
            </a:r>
            <a:r>
              <a:rPr lang="en-US" sz="1600">
                <a:ea typeface="+mj-lt"/>
                <a:cs typeface="+mj-lt"/>
              </a:rPr>
              <a:t> = (24,20) ,  layout = (4,4))</a:t>
            </a:r>
            <a:endParaRPr lang="en-US" sz="1600">
              <a:cs typeface="Calibri Light"/>
            </a:endParaRPr>
          </a:p>
          <a:p>
            <a:r>
              <a:rPr lang="en-US" sz="1600" err="1">
                <a:ea typeface="+mj-lt"/>
                <a:cs typeface="+mj-lt"/>
              </a:rPr>
              <a:t>plt.show</a:t>
            </a:r>
            <a:r>
              <a:rPr lang="en-US" sz="1600">
                <a:ea typeface="+mj-lt"/>
                <a:cs typeface="+mj-lt"/>
              </a:rPr>
              <a:t>()</a:t>
            </a:r>
            <a:endParaRPr lang="en-US" sz="1600">
              <a:cs typeface="Calibri Light"/>
            </a:endParaRPr>
          </a:p>
        </p:txBody>
      </p:sp>
      <p:pic>
        <p:nvPicPr>
          <p:cNvPr id="4" name="Picture 4">
            <a:extLst>
              <a:ext uri="{FF2B5EF4-FFF2-40B4-BE49-F238E27FC236}">
                <a16:creationId xmlns:a16="http://schemas.microsoft.com/office/drawing/2014/main" id="{2AEC6FC8-34D2-8C8D-9C61-BE4FF608745A}"/>
              </a:ext>
            </a:extLst>
          </p:cNvPr>
          <p:cNvPicPr>
            <a:picLocks noGrp="1" noChangeAspect="1"/>
          </p:cNvPicPr>
          <p:nvPr>
            <p:ph idx="1"/>
          </p:nvPr>
        </p:nvPicPr>
        <p:blipFill>
          <a:blip r:embed="rId3"/>
          <a:stretch>
            <a:fillRect/>
          </a:stretch>
        </p:blipFill>
        <p:spPr>
          <a:xfrm>
            <a:off x="838200" y="1875171"/>
            <a:ext cx="10515600" cy="4252246"/>
          </a:xfrm>
        </p:spPr>
      </p:pic>
    </p:spTree>
    <p:extLst>
      <p:ext uri="{BB962C8B-B14F-4D97-AF65-F5344CB8AC3E}">
        <p14:creationId xmlns:p14="http://schemas.microsoft.com/office/powerpoint/2010/main" val="8002706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A4D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3DD426-DF1E-E7F5-97CC-2CD8DFB84A83}"/>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1800" kern="1200">
                <a:solidFill>
                  <a:srgbClr val="FFFFFF"/>
                </a:solidFill>
                <a:latin typeface="+mj-lt"/>
                <a:ea typeface="+mj-ea"/>
                <a:cs typeface="+mj-cs"/>
              </a:rPr>
              <a:t>Plotting the distribution of the Hotel_city_country column</a:t>
            </a:r>
          </a:p>
        </p:txBody>
      </p:sp>
      <p:pic>
        <p:nvPicPr>
          <p:cNvPr id="4" name="Picture 4" descr="Chart, bar chart&#10;&#10;Description automatically generated">
            <a:extLst>
              <a:ext uri="{FF2B5EF4-FFF2-40B4-BE49-F238E27FC236}">
                <a16:creationId xmlns:a16="http://schemas.microsoft.com/office/drawing/2014/main" id="{EA33D766-B5DB-0DA4-02CE-7D60A998A864}"/>
              </a:ext>
            </a:extLst>
          </p:cNvPr>
          <p:cNvPicPr>
            <a:picLocks noChangeAspect="1"/>
          </p:cNvPicPr>
          <p:nvPr/>
        </p:nvPicPr>
        <p:blipFill>
          <a:blip r:embed="rId3"/>
          <a:stretch>
            <a:fillRect/>
          </a:stretch>
        </p:blipFill>
        <p:spPr>
          <a:xfrm>
            <a:off x="3539359" y="865683"/>
            <a:ext cx="8501991" cy="5819554"/>
          </a:xfrm>
          <a:prstGeom prst="rect">
            <a:avLst/>
          </a:prstGeom>
        </p:spPr>
      </p:pic>
    </p:spTree>
    <p:extLst>
      <p:ext uri="{BB962C8B-B14F-4D97-AF65-F5344CB8AC3E}">
        <p14:creationId xmlns:p14="http://schemas.microsoft.com/office/powerpoint/2010/main" val="17427630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022BDE4A-8A20-4A69-9C5A-581C82036A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EB0ABA-6355-67DB-6B29-1CAA2231A60E}"/>
              </a:ext>
            </a:extLst>
          </p:cNvPr>
          <p:cNvSpPr>
            <a:spLocks noGrp="1"/>
          </p:cNvSpPr>
          <p:nvPr>
            <p:ph type="title"/>
          </p:nvPr>
        </p:nvSpPr>
        <p:spPr>
          <a:xfrm>
            <a:off x="1001684" y="170412"/>
            <a:ext cx="10178934" cy="1328730"/>
          </a:xfrm>
        </p:spPr>
        <p:txBody>
          <a:bodyPr vert="horz" lIns="91440" tIns="45720" rIns="91440" bIns="45720" rtlCol="0" anchor="b">
            <a:normAutofit/>
          </a:bodyPr>
          <a:lstStyle/>
          <a:p>
            <a:pPr algn="ctr"/>
            <a:r>
              <a:rPr lang="en-US" sz="5200" kern="1200">
                <a:latin typeface="+mj-lt"/>
                <a:ea typeface="+mj-ea"/>
                <a:cs typeface="+mj-cs"/>
              </a:rPr>
              <a:t> Wordcount Function</a:t>
            </a:r>
          </a:p>
        </p:txBody>
      </p:sp>
      <p:pic>
        <p:nvPicPr>
          <p:cNvPr id="5" name="Picture 4" descr="Text&#10;&#10;Description automatically generated">
            <a:extLst>
              <a:ext uri="{FF2B5EF4-FFF2-40B4-BE49-F238E27FC236}">
                <a16:creationId xmlns:a16="http://schemas.microsoft.com/office/drawing/2014/main" id="{05D94BF4-9E2C-2AF3-B8C7-A2D3A81A2BD4}"/>
              </a:ext>
            </a:extLst>
          </p:cNvPr>
          <p:cNvPicPr>
            <a:picLocks noChangeAspect="1"/>
          </p:cNvPicPr>
          <p:nvPr/>
        </p:nvPicPr>
        <p:blipFill rotWithShape="1">
          <a:blip r:embed="rId3"/>
          <a:srcRect l="12376" r="12665"/>
          <a:stretch/>
        </p:blipFill>
        <p:spPr>
          <a:xfrm>
            <a:off x="198741" y="1819242"/>
            <a:ext cx="5803323" cy="4481563"/>
          </a:xfrm>
          <a:prstGeom prst="rect">
            <a:avLst/>
          </a:prstGeom>
        </p:spPr>
      </p:pic>
      <p:pic>
        <p:nvPicPr>
          <p:cNvPr id="4" name="Picture 4" descr="Text&#10;&#10;Description automatically generated">
            <a:extLst>
              <a:ext uri="{FF2B5EF4-FFF2-40B4-BE49-F238E27FC236}">
                <a16:creationId xmlns:a16="http://schemas.microsoft.com/office/drawing/2014/main" id="{D5219A64-B799-2CE9-0BFF-26BBD63CE50A}"/>
              </a:ext>
            </a:extLst>
          </p:cNvPr>
          <p:cNvPicPr>
            <a:picLocks noGrp="1" noChangeAspect="1"/>
          </p:cNvPicPr>
          <p:nvPr>
            <p:ph sz="half" idx="2"/>
          </p:nvPr>
        </p:nvPicPr>
        <p:blipFill rotWithShape="1">
          <a:blip r:embed="rId4"/>
          <a:srcRect t="4605" r="-2" b="13641"/>
          <a:stretch/>
        </p:blipFill>
        <p:spPr>
          <a:xfrm>
            <a:off x="6189934" y="1819242"/>
            <a:ext cx="5803323" cy="4481563"/>
          </a:xfrm>
          <a:prstGeom prst="rect">
            <a:avLst/>
          </a:prstGeom>
        </p:spPr>
      </p:pic>
    </p:spTree>
    <p:extLst>
      <p:ext uri="{BB962C8B-B14F-4D97-AF65-F5344CB8AC3E}">
        <p14:creationId xmlns:p14="http://schemas.microsoft.com/office/powerpoint/2010/main" val="10315108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4E654-4537-9007-DD39-9A6BAE86605D}"/>
              </a:ext>
            </a:extLst>
          </p:cNvPr>
          <p:cNvSpPr>
            <a:spLocks noGrp="1"/>
          </p:cNvSpPr>
          <p:nvPr>
            <p:ph type="title"/>
          </p:nvPr>
        </p:nvSpPr>
        <p:spPr>
          <a:xfrm>
            <a:off x="509752" y="365125"/>
            <a:ext cx="11487806" cy="865734"/>
          </a:xfrm>
        </p:spPr>
        <p:txBody>
          <a:bodyPr>
            <a:normAutofit/>
          </a:bodyPr>
          <a:lstStyle/>
          <a:p>
            <a:r>
              <a:rPr lang="en-US" sz="3200">
                <a:ea typeface="Calibri Light"/>
                <a:cs typeface="Calibri Light"/>
              </a:rPr>
              <a:t>Plot for sentiment distribution for positive and negative reviews</a:t>
            </a:r>
          </a:p>
        </p:txBody>
      </p:sp>
      <p:pic>
        <p:nvPicPr>
          <p:cNvPr id="4" name="Picture 4">
            <a:extLst>
              <a:ext uri="{FF2B5EF4-FFF2-40B4-BE49-F238E27FC236}">
                <a16:creationId xmlns:a16="http://schemas.microsoft.com/office/drawing/2014/main" id="{DB2FD3CF-4015-B52E-712B-68EF4A52F558}"/>
              </a:ext>
            </a:extLst>
          </p:cNvPr>
          <p:cNvPicPr>
            <a:picLocks noGrp="1" noChangeAspect="1"/>
          </p:cNvPicPr>
          <p:nvPr>
            <p:ph sz="half" idx="1"/>
          </p:nvPr>
        </p:nvPicPr>
        <p:blipFill>
          <a:blip r:embed="rId3"/>
          <a:stretch>
            <a:fillRect/>
          </a:stretch>
        </p:blipFill>
        <p:spPr>
          <a:xfrm>
            <a:off x="838200" y="1234634"/>
            <a:ext cx="5588875" cy="4889561"/>
          </a:xfrm>
        </p:spPr>
      </p:pic>
      <p:pic>
        <p:nvPicPr>
          <p:cNvPr id="5" name="Picture 5" descr="Chart, line chart&#10;&#10;Description automatically generated">
            <a:extLst>
              <a:ext uri="{FF2B5EF4-FFF2-40B4-BE49-F238E27FC236}">
                <a16:creationId xmlns:a16="http://schemas.microsoft.com/office/drawing/2014/main" id="{6221FF26-8840-1C09-0745-3DF2B2205652}"/>
              </a:ext>
            </a:extLst>
          </p:cNvPr>
          <p:cNvPicPr>
            <a:picLocks noGrp="1" noChangeAspect="1"/>
          </p:cNvPicPr>
          <p:nvPr>
            <p:ph sz="half" idx="2"/>
          </p:nvPr>
        </p:nvPicPr>
        <p:blipFill>
          <a:blip r:embed="rId4"/>
          <a:stretch>
            <a:fillRect/>
          </a:stretch>
        </p:blipFill>
        <p:spPr>
          <a:xfrm>
            <a:off x="6632027" y="1220735"/>
            <a:ext cx="4721773" cy="4720291"/>
          </a:xfrm>
        </p:spPr>
      </p:pic>
    </p:spTree>
    <p:extLst>
      <p:ext uri="{BB962C8B-B14F-4D97-AF65-F5344CB8AC3E}">
        <p14:creationId xmlns:p14="http://schemas.microsoft.com/office/powerpoint/2010/main" val="18658011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3CBEF12-C9B8-466E-A7FE-B00B9ADF4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EE1D93-2405-013F-1C12-DA1D3E092ACA}"/>
              </a:ext>
            </a:extLst>
          </p:cNvPr>
          <p:cNvSpPr>
            <a:spLocks noGrp="1"/>
          </p:cNvSpPr>
          <p:nvPr>
            <p:ph type="title"/>
          </p:nvPr>
        </p:nvSpPr>
        <p:spPr>
          <a:xfrm>
            <a:off x="838199" y="370319"/>
            <a:ext cx="4164401" cy="919092"/>
          </a:xfrm>
        </p:spPr>
        <p:txBody>
          <a:bodyPr vert="horz" lIns="91440" tIns="45720" rIns="91440" bIns="45720" rtlCol="0" anchor="ctr">
            <a:normAutofit/>
          </a:bodyPr>
          <a:lstStyle/>
          <a:p>
            <a:r>
              <a:rPr lang="en-US" sz="4000" kern="1200">
                <a:solidFill>
                  <a:schemeClr val="tx1"/>
                </a:solidFill>
                <a:latin typeface="+mj-lt"/>
                <a:ea typeface="+mj-ea"/>
                <a:cs typeface="+mj-cs"/>
              </a:rPr>
              <a:t>Roc curve </a:t>
            </a:r>
          </a:p>
        </p:txBody>
      </p:sp>
      <p:pic>
        <p:nvPicPr>
          <p:cNvPr id="4" name="Picture 4">
            <a:extLst>
              <a:ext uri="{FF2B5EF4-FFF2-40B4-BE49-F238E27FC236}">
                <a16:creationId xmlns:a16="http://schemas.microsoft.com/office/drawing/2014/main" id="{D9DE76D8-CAD7-105F-156B-60DFCB99578D}"/>
              </a:ext>
            </a:extLst>
          </p:cNvPr>
          <p:cNvPicPr>
            <a:picLocks noGrp="1" noChangeAspect="1"/>
          </p:cNvPicPr>
          <p:nvPr>
            <p:ph sz="half" idx="1"/>
          </p:nvPr>
        </p:nvPicPr>
        <p:blipFill rotWithShape="1">
          <a:blip r:embed="rId3"/>
          <a:srcRect r="10696" b="-3"/>
          <a:stretch/>
        </p:blipFill>
        <p:spPr>
          <a:xfrm>
            <a:off x="838199" y="1485809"/>
            <a:ext cx="4164414" cy="4823726"/>
          </a:xfrm>
          <a:prstGeom prst="rect">
            <a:avLst/>
          </a:prstGeom>
        </p:spPr>
      </p:pic>
      <p:pic>
        <p:nvPicPr>
          <p:cNvPr id="6" name="Picture 4">
            <a:extLst>
              <a:ext uri="{FF2B5EF4-FFF2-40B4-BE49-F238E27FC236}">
                <a16:creationId xmlns:a16="http://schemas.microsoft.com/office/drawing/2014/main" id="{101C65DD-16EF-8584-3149-0AC5840932C8}"/>
              </a:ext>
            </a:extLst>
          </p:cNvPr>
          <p:cNvPicPr>
            <a:picLocks noChangeAspect="1"/>
          </p:cNvPicPr>
          <p:nvPr/>
        </p:nvPicPr>
        <p:blipFill rotWithShape="1">
          <a:blip r:embed="rId4"/>
          <a:srcRect r="-3" b="9542"/>
          <a:stretch/>
        </p:blipFill>
        <p:spPr>
          <a:xfrm>
            <a:off x="5188940" y="1579707"/>
            <a:ext cx="6640557" cy="4718622"/>
          </a:xfrm>
          <a:prstGeom prst="rect">
            <a:avLst/>
          </a:prstGeom>
        </p:spPr>
      </p:pic>
    </p:spTree>
    <p:extLst>
      <p:ext uri="{BB962C8B-B14F-4D97-AF65-F5344CB8AC3E}">
        <p14:creationId xmlns:p14="http://schemas.microsoft.com/office/powerpoint/2010/main" val="17845389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11">
            <a:extLst>
              <a:ext uri="{FF2B5EF4-FFF2-40B4-BE49-F238E27FC236}">
                <a16:creationId xmlns:a16="http://schemas.microsoft.com/office/drawing/2014/main" id="{022BDE4A-8A20-4A69-9C5A-581C82036A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F2AAC5-8773-8BC4-F3D7-AC5B6BC66AE3}"/>
              </a:ext>
            </a:extLst>
          </p:cNvPr>
          <p:cNvSpPr>
            <a:spLocks noGrp="1"/>
          </p:cNvSpPr>
          <p:nvPr>
            <p:ph type="title"/>
          </p:nvPr>
        </p:nvSpPr>
        <p:spPr>
          <a:xfrm>
            <a:off x="4115374" y="130998"/>
            <a:ext cx="3951555" cy="882041"/>
          </a:xfrm>
        </p:spPr>
        <p:txBody>
          <a:bodyPr vert="horz" lIns="91440" tIns="45720" rIns="91440" bIns="45720" rtlCol="0" anchor="b">
            <a:normAutofit/>
          </a:bodyPr>
          <a:lstStyle/>
          <a:p>
            <a:pPr algn="ctr"/>
            <a:r>
              <a:rPr lang="en-US" sz="5200">
                <a:ea typeface="Calibri Light"/>
                <a:cs typeface="Calibri Light"/>
              </a:rPr>
              <a:t>PR curve</a:t>
            </a:r>
            <a:endParaRPr lang="en-US" sz="5200" kern="1200">
              <a:solidFill>
                <a:schemeClr val="tx1"/>
              </a:solidFill>
              <a:latin typeface="+mj-lt"/>
              <a:ea typeface="+mj-ea"/>
              <a:cs typeface="+mj-cs"/>
            </a:endParaRPr>
          </a:p>
        </p:txBody>
      </p:sp>
      <p:pic>
        <p:nvPicPr>
          <p:cNvPr id="7" name="Picture 7" descr="Chart, histogram&#10;&#10;Description automatically generated">
            <a:extLst>
              <a:ext uri="{FF2B5EF4-FFF2-40B4-BE49-F238E27FC236}">
                <a16:creationId xmlns:a16="http://schemas.microsoft.com/office/drawing/2014/main" id="{51571EBB-C9E2-5777-A345-8357A4FE7C12}"/>
              </a:ext>
            </a:extLst>
          </p:cNvPr>
          <p:cNvPicPr>
            <a:picLocks noGrp="1" noChangeAspect="1"/>
          </p:cNvPicPr>
          <p:nvPr>
            <p:ph sz="quarter" idx="4"/>
          </p:nvPr>
        </p:nvPicPr>
        <p:blipFill rotWithShape="1">
          <a:blip r:embed="rId3"/>
          <a:srcRect t="2492" r="-2" b="-2"/>
          <a:stretch/>
        </p:blipFill>
        <p:spPr>
          <a:xfrm>
            <a:off x="198741" y="952138"/>
            <a:ext cx="5803323" cy="5348667"/>
          </a:xfrm>
          <a:prstGeom prst="rect">
            <a:avLst/>
          </a:prstGeom>
        </p:spPr>
      </p:pic>
      <p:pic>
        <p:nvPicPr>
          <p:cNvPr id="4" name="Picture 4">
            <a:extLst>
              <a:ext uri="{FF2B5EF4-FFF2-40B4-BE49-F238E27FC236}">
                <a16:creationId xmlns:a16="http://schemas.microsoft.com/office/drawing/2014/main" id="{B9E34049-F960-6249-346B-4978EB8369C9}"/>
              </a:ext>
            </a:extLst>
          </p:cNvPr>
          <p:cNvPicPr>
            <a:picLocks noGrp="1" noChangeAspect="1"/>
          </p:cNvPicPr>
          <p:nvPr>
            <p:ph sz="half" idx="2"/>
          </p:nvPr>
        </p:nvPicPr>
        <p:blipFill rotWithShape="1">
          <a:blip r:embed="rId4"/>
          <a:srcRect r="40332" b="1"/>
          <a:stretch/>
        </p:blipFill>
        <p:spPr>
          <a:xfrm>
            <a:off x="6189934" y="1727276"/>
            <a:ext cx="5803323" cy="4573529"/>
          </a:xfrm>
          <a:prstGeom prst="rect">
            <a:avLst/>
          </a:prstGeom>
        </p:spPr>
      </p:pic>
    </p:spTree>
    <p:extLst>
      <p:ext uri="{BB962C8B-B14F-4D97-AF65-F5344CB8AC3E}">
        <p14:creationId xmlns:p14="http://schemas.microsoft.com/office/powerpoint/2010/main" val="26958648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8B77A0-15EE-B9F2-799F-08DAF597BCBC}"/>
              </a:ext>
            </a:extLst>
          </p:cNvPr>
          <p:cNvSpPr>
            <a:spLocks noGrp="1"/>
          </p:cNvSpPr>
          <p:nvPr>
            <p:ph type="title"/>
          </p:nvPr>
        </p:nvSpPr>
        <p:spPr>
          <a:xfrm>
            <a:off x="640080" y="325369"/>
            <a:ext cx="4368602" cy="1956841"/>
          </a:xfrm>
        </p:spPr>
        <p:txBody>
          <a:bodyPr anchor="b">
            <a:normAutofit/>
          </a:bodyPr>
          <a:lstStyle/>
          <a:p>
            <a:r>
              <a:rPr lang="en-US" sz="5400"/>
              <a:t>Problem Statement:	</a:t>
            </a:r>
            <a:endParaRPr lang="en-IN" sz="5400"/>
          </a:p>
        </p:txBody>
      </p:sp>
      <p:sp>
        <p:nvSpPr>
          <p:cNvPr id="1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301A2E4-749A-4844-8747-9F29014D60FA}"/>
              </a:ext>
            </a:extLst>
          </p:cNvPr>
          <p:cNvSpPr>
            <a:spLocks noGrp="1"/>
          </p:cNvSpPr>
          <p:nvPr>
            <p:ph idx="1"/>
          </p:nvPr>
        </p:nvSpPr>
        <p:spPr>
          <a:xfrm>
            <a:off x="640080" y="2872899"/>
            <a:ext cx="4243589" cy="3320668"/>
          </a:xfrm>
        </p:spPr>
        <p:txBody>
          <a:bodyPr vert="horz" lIns="91440" tIns="45720" rIns="91440" bIns="45720" rtlCol="0" anchor="t">
            <a:noAutofit/>
          </a:bodyPr>
          <a:lstStyle/>
          <a:p>
            <a:r>
              <a:rPr lang="en-US" sz="1800">
                <a:latin typeface="Calibri"/>
                <a:cs typeface="Times New Roman"/>
              </a:rPr>
              <a:t>The project’s main goal is to perform sentiment analysis on hotel reviews collected from the Kaggle dataset.</a:t>
            </a:r>
          </a:p>
          <a:p>
            <a:r>
              <a:rPr lang="en-US" sz="1800">
                <a:latin typeface="Calibri"/>
                <a:cs typeface="Times New Roman"/>
              </a:rPr>
              <a:t>Given a customer review, we must predict whether the review is favorable or unfavorable, or positive or negative.</a:t>
            </a:r>
          </a:p>
          <a:p>
            <a:r>
              <a:rPr lang="en-US" sz="1800">
                <a:latin typeface="Calibri"/>
                <a:cs typeface="Times New Roman"/>
              </a:rPr>
              <a:t>We want to predict whether a textual review corresponds to a positive (satisfied) or negative review (the customer is not satisfied).</a:t>
            </a:r>
          </a:p>
          <a:p>
            <a:r>
              <a:rPr lang="en-US" sz="1800">
                <a:latin typeface="Calibri"/>
                <a:cs typeface="Times New Roman"/>
              </a:rPr>
              <a:t>Preforming visualization on dataset by considering  different parameters</a:t>
            </a:r>
          </a:p>
          <a:p>
            <a:endParaRPr lang="en-US" sz="1800">
              <a:latin typeface="Calibri"/>
              <a:cs typeface="Times New Roman" panose="02020603050405020304" pitchFamily="18" charset="0"/>
            </a:endParaRPr>
          </a:p>
          <a:p>
            <a:endParaRPr lang="en-IN" sz="1800">
              <a:latin typeface="Calibri"/>
              <a:cs typeface="Times New Roman" panose="02020603050405020304" pitchFamily="18" charset="0"/>
            </a:endParaRPr>
          </a:p>
        </p:txBody>
      </p:sp>
      <p:pic>
        <p:nvPicPr>
          <p:cNvPr id="18" name="Picture 4" descr="Question mark on green pastel background">
            <a:extLst>
              <a:ext uri="{FF2B5EF4-FFF2-40B4-BE49-F238E27FC236}">
                <a16:creationId xmlns:a16="http://schemas.microsoft.com/office/drawing/2014/main" id="{632417C1-9DD8-82FF-9A1D-F20961BD0078}"/>
              </a:ext>
            </a:extLst>
          </p:cNvPr>
          <p:cNvPicPr>
            <a:picLocks noChangeAspect="1"/>
          </p:cNvPicPr>
          <p:nvPr/>
        </p:nvPicPr>
        <p:blipFill rotWithShape="1">
          <a:blip r:embed="rId4"/>
          <a:srcRect l="24772" r="4" b="4"/>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pic>
        <p:nvPicPr>
          <p:cNvPr id="5" name="Audio 4">
            <a:hlinkClick r:id="" action="ppaction://media"/>
            <a:extLst>
              <a:ext uri="{FF2B5EF4-FFF2-40B4-BE49-F238E27FC236}">
                <a16:creationId xmlns:a16="http://schemas.microsoft.com/office/drawing/2014/main" id="{374BDAF9-EBE4-BF0C-851C-64CE71E14DB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0539310"/>
      </p:ext>
    </p:extLst>
  </p:cSld>
  <p:clrMapOvr>
    <a:masterClrMapping/>
  </p:clrMapOvr>
  <mc:AlternateContent xmlns:mc="http://schemas.openxmlformats.org/markup-compatibility/2006">
    <mc:Choice xmlns:p14="http://schemas.microsoft.com/office/powerpoint/2010/main" Requires="p14">
      <p:transition spd="slow" p14:dur="2000" advTm="24073"/>
    </mc:Choice>
    <mc:Fallback>
      <p:transition spd="slow" advTm="240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65139D-A647-A5F2-78EF-6BF296A9EAEE}"/>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Barplot for reviewer score and compound</a:t>
            </a:r>
          </a:p>
        </p:txBody>
      </p:sp>
      <p:pic>
        <p:nvPicPr>
          <p:cNvPr id="4" name="Picture 4">
            <a:extLst>
              <a:ext uri="{FF2B5EF4-FFF2-40B4-BE49-F238E27FC236}">
                <a16:creationId xmlns:a16="http://schemas.microsoft.com/office/drawing/2014/main" id="{B32C0602-5FD4-5CB1-FB07-CA870881EFF0}"/>
              </a:ext>
            </a:extLst>
          </p:cNvPr>
          <p:cNvPicPr>
            <a:picLocks noGrp="1" noChangeAspect="1"/>
          </p:cNvPicPr>
          <p:nvPr>
            <p:ph idx="1"/>
          </p:nvPr>
        </p:nvPicPr>
        <p:blipFill>
          <a:blip r:embed="rId3"/>
          <a:stretch>
            <a:fillRect/>
          </a:stretch>
        </p:blipFill>
        <p:spPr>
          <a:xfrm>
            <a:off x="4217022" y="1184302"/>
            <a:ext cx="7340994" cy="4968919"/>
          </a:xfrm>
          <a:prstGeom prst="rect">
            <a:avLst/>
          </a:prstGeom>
        </p:spPr>
      </p:pic>
    </p:spTree>
    <p:extLst>
      <p:ext uri="{BB962C8B-B14F-4D97-AF65-F5344CB8AC3E}">
        <p14:creationId xmlns:p14="http://schemas.microsoft.com/office/powerpoint/2010/main" val="38725384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DFC7B317-8637-76B0-17CC-85AE62852EAD}"/>
              </a:ext>
            </a:extLst>
          </p:cNvPr>
          <p:cNvPicPr>
            <a:picLocks noGrp="1" noChangeAspect="1"/>
          </p:cNvPicPr>
          <p:nvPr>
            <p:ph idx="1"/>
          </p:nvPr>
        </p:nvPicPr>
        <p:blipFill>
          <a:blip r:embed="rId3"/>
          <a:stretch>
            <a:fillRect/>
          </a:stretch>
        </p:blipFill>
        <p:spPr>
          <a:xfrm>
            <a:off x="3385667" y="1644812"/>
            <a:ext cx="7541045" cy="4855032"/>
          </a:xfrm>
        </p:spPr>
      </p:pic>
      <p:pic>
        <p:nvPicPr>
          <p:cNvPr id="5" name="Picture 4">
            <a:extLst>
              <a:ext uri="{FF2B5EF4-FFF2-40B4-BE49-F238E27FC236}">
                <a16:creationId xmlns:a16="http://schemas.microsoft.com/office/drawing/2014/main" id="{EEE36B08-0AF5-9B74-4D5A-9C4B0DA97BD5}"/>
              </a:ext>
            </a:extLst>
          </p:cNvPr>
          <p:cNvPicPr>
            <a:picLocks noChangeAspect="1"/>
          </p:cNvPicPr>
          <p:nvPr/>
        </p:nvPicPr>
        <p:blipFill>
          <a:blip r:embed="rId4"/>
          <a:stretch>
            <a:fillRect/>
          </a:stretch>
        </p:blipFill>
        <p:spPr>
          <a:xfrm>
            <a:off x="233082" y="416"/>
            <a:ext cx="11748247" cy="1569579"/>
          </a:xfrm>
          <a:prstGeom prst="rect">
            <a:avLst/>
          </a:prstGeom>
        </p:spPr>
      </p:pic>
      <p:sp>
        <p:nvSpPr>
          <p:cNvPr id="2" name="Rectangle 1">
            <a:extLst>
              <a:ext uri="{FF2B5EF4-FFF2-40B4-BE49-F238E27FC236}">
                <a16:creationId xmlns:a16="http://schemas.microsoft.com/office/drawing/2014/main" id="{87D751B9-85DF-6EA6-EC51-33A1EE667F1B}"/>
              </a:ext>
            </a:extLst>
          </p:cNvPr>
          <p:cNvSpPr/>
          <p:nvPr/>
        </p:nvSpPr>
        <p:spPr>
          <a:xfrm>
            <a:off x="677740" y="2656009"/>
            <a:ext cx="2257245" cy="139460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cs typeface="Calibri"/>
              </a:rPr>
              <a:t>Plot showing in between </a:t>
            </a:r>
            <a:r>
              <a:rPr lang="en-US" err="1">
                <a:cs typeface="Calibri"/>
              </a:rPr>
              <a:t>vader</a:t>
            </a:r>
            <a:r>
              <a:rPr lang="en-US">
                <a:cs typeface="Calibri"/>
              </a:rPr>
              <a:t> and roberta</a:t>
            </a:r>
            <a:endParaRPr lang="en-US"/>
          </a:p>
        </p:txBody>
      </p:sp>
    </p:spTree>
    <p:extLst>
      <p:ext uri="{BB962C8B-B14F-4D97-AF65-F5344CB8AC3E}">
        <p14:creationId xmlns:p14="http://schemas.microsoft.com/office/powerpoint/2010/main" val="8191673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8FFDA1-6F27-DE93-31C3-DE414CCA2576}"/>
              </a:ext>
            </a:extLst>
          </p:cNvPr>
          <p:cNvSpPr>
            <a:spLocks noGrp="1"/>
          </p:cNvSpPr>
          <p:nvPr>
            <p:ph type="title"/>
          </p:nvPr>
        </p:nvSpPr>
        <p:spPr>
          <a:xfrm>
            <a:off x="572493" y="238539"/>
            <a:ext cx="11018520" cy="1434415"/>
          </a:xfrm>
        </p:spPr>
        <p:txBody>
          <a:bodyPr anchor="b">
            <a:normAutofit/>
          </a:bodyPr>
          <a:lstStyle/>
          <a:p>
            <a:r>
              <a:rPr lang="en-US" sz="5000"/>
              <a:t>Solution: performing Sentimental Analysis</a:t>
            </a:r>
            <a:endParaRPr lang="en-IN" sz="5000"/>
          </a:p>
        </p:txBody>
      </p:sp>
      <p:sp>
        <p:nvSpPr>
          <p:cNvPr id="23"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2A28FAB-9A1F-74AF-B591-463593C57FC5}"/>
              </a:ext>
            </a:extLst>
          </p:cNvPr>
          <p:cNvSpPr>
            <a:spLocks noGrp="1"/>
          </p:cNvSpPr>
          <p:nvPr>
            <p:ph idx="1"/>
          </p:nvPr>
        </p:nvSpPr>
        <p:spPr>
          <a:xfrm>
            <a:off x="572493" y="2071316"/>
            <a:ext cx="6713552" cy="4119172"/>
          </a:xfrm>
        </p:spPr>
        <p:txBody>
          <a:bodyPr vert="horz" lIns="91440" tIns="45720" rIns="91440" bIns="45720" rtlCol="0" anchor="t">
            <a:normAutofit/>
          </a:bodyPr>
          <a:lstStyle/>
          <a:p>
            <a:r>
              <a:rPr lang="en-US" sz="2000">
                <a:latin typeface="Calibri"/>
                <a:cs typeface="Calibri"/>
              </a:rPr>
              <a:t>To resolve the above problem statement initially we perform data cleaning and loading process then we perform sentimental analysis</a:t>
            </a:r>
            <a:endParaRPr lang="en-US" sz="2000">
              <a:latin typeface="Calibri"/>
              <a:cs typeface="Times New Roman"/>
            </a:endParaRPr>
          </a:p>
          <a:p>
            <a:pPr marL="0" indent="0">
              <a:buNone/>
            </a:pPr>
            <a:r>
              <a:rPr lang="en-US" sz="2000">
                <a:latin typeface="Calibri"/>
                <a:cs typeface="Times New Roman"/>
              </a:rPr>
              <a:t>Sentimental Analysis: </a:t>
            </a:r>
          </a:p>
          <a:p>
            <a:pPr marL="342900" indent="-342900" fontAlgn="base">
              <a:buFont typeface="Wingdings" panose="05000000000000000000" pitchFamily="2" charset="2"/>
              <a:buChar char=""/>
            </a:pPr>
            <a:r>
              <a:rPr lang="en-IN" sz="2000">
                <a:effectLst/>
                <a:latin typeface="Calibri"/>
                <a:ea typeface="Times New Roman" panose="02020603050405020304" pitchFamily="18" charset="0"/>
                <a:cs typeface="Times New Roman"/>
              </a:rPr>
              <a:t>In general, Sentimental Analysis is also referred to as opinion mining, that uses techniques like machine Learning Algorithms, different types of Statistical Methods and NLP.</a:t>
            </a:r>
          </a:p>
          <a:p>
            <a:pPr marL="342900" lvl="0" indent="-342900" fontAlgn="base">
              <a:buFont typeface="Wingdings" panose="05000000000000000000" pitchFamily="2" charset="2"/>
              <a:buChar char=""/>
            </a:pPr>
            <a:r>
              <a:rPr lang="en-IN" sz="2000">
                <a:effectLst/>
                <a:latin typeface="Calibri"/>
                <a:ea typeface="Times New Roman" panose="02020603050405020304" pitchFamily="18" charset="0"/>
                <a:cs typeface="Times New Roman"/>
              </a:rPr>
              <a:t>Sentimental Analysis is a technique which helps us to identify the emotions from the raw texts.</a:t>
            </a:r>
          </a:p>
          <a:p>
            <a:pPr marL="342900" lvl="0" indent="-342900" fontAlgn="base">
              <a:buFont typeface="Wingdings" panose="05000000000000000000" pitchFamily="2" charset="2"/>
              <a:buChar char=""/>
            </a:pPr>
            <a:r>
              <a:rPr lang="en-IN" sz="2000">
                <a:effectLst/>
                <a:latin typeface="Calibri"/>
                <a:ea typeface="Times New Roman" panose="02020603050405020304" pitchFamily="18" charset="0"/>
                <a:cs typeface="Times New Roman"/>
              </a:rPr>
              <a:t>Sentimental Analysis plays crucial role in the domain of NLP (natural language processing), in most of the E-commerce like: Amazon, Flipkart, Shopify.</a:t>
            </a:r>
          </a:p>
          <a:p>
            <a:endParaRPr lang="en-IN" sz="2000">
              <a:latin typeface="Calibri"/>
              <a:cs typeface="Times New Roman"/>
            </a:endParaRPr>
          </a:p>
        </p:txBody>
      </p:sp>
      <p:pic>
        <p:nvPicPr>
          <p:cNvPr id="5" name="Picture 4" descr="Magnifying glass showing decling performance">
            <a:extLst>
              <a:ext uri="{FF2B5EF4-FFF2-40B4-BE49-F238E27FC236}">
                <a16:creationId xmlns:a16="http://schemas.microsoft.com/office/drawing/2014/main" id="{D1BD9873-46FE-524A-A741-5B3ABFA7FB5D}"/>
              </a:ext>
            </a:extLst>
          </p:cNvPr>
          <p:cNvPicPr>
            <a:picLocks noChangeAspect="1"/>
          </p:cNvPicPr>
          <p:nvPr/>
        </p:nvPicPr>
        <p:blipFill rotWithShape="1">
          <a:blip r:embed="rId5"/>
          <a:srcRect l="4065" r="31719" b="2"/>
          <a:stretch/>
        </p:blipFill>
        <p:spPr>
          <a:xfrm>
            <a:off x="7675658" y="2093976"/>
            <a:ext cx="3941064" cy="4096512"/>
          </a:xfrm>
          <a:prstGeom prst="rect">
            <a:avLst/>
          </a:prstGeom>
        </p:spPr>
      </p:pic>
      <p:pic>
        <p:nvPicPr>
          <p:cNvPr id="6" name="Audio 5">
            <a:hlinkClick r:id="" action="ppaction://media"/>
            <a:extLst>
              <a:ext uri="{FF2B5EF4-FFF2-40B4-BE49-F238E27FC236}">
                <a16:creationId xmlns:a16="http://schemas.microsoft.com/office/drawing/2014/main" id="{70D5069D-D0A7-7EAF-D9E9-A4C5B3BB016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4163516"/>
      </p:ext>
    </p:extLst>
  </p:cSld>
  <p:clrMapOvr>
    <a:masterClrMapping/>
  </p:clrMapOvr>
  <mc:AlternateContent xmlns:mc="http://schemas.openxmlformats.org/markup-compatibility/2006">
    <mc:Choice xmlns:p14="http://schemas.microsoft.com/office/powerpoint/2010/main" Requires="p14">
      <p:transition spd="slow" p14:dur="2000" advTm="3575"/>
    </mc:Choice>
    <mc:Fallback>
      <p:transition spd="slow" advTm="35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A3269C-D301-B04B-490F-6CC6233F3EE2}"/>
              </a:ext>
            </a:extLst>
          </p:cNvPr>
          <p:cNvSpPr>
            <a:spLocks noGrp="1"/>
          </p:cNvSpPr>
          <p:nvPr>
            <p:ph type="title"/>
          </p:nvPr>
        </p:nvSpPr>
        <p:spPr>
          <a:xfrm>
            <a:off x="572493" y="238539"/>
            <a:ext cx="11018520" cy="1434415"/>
          </a:xfrm>
        </p:spPr>
        <p:txBody>
          <a:bodyPr anchor="b">
            <a:normAutofit/>
          </a:bodyPr>
          <a:lstStyle/>
          <a:p>
            <a:r>
              <a:rPr lang="en-US" sz="5400"/>
              <a:t>Types of sentimental analysis</a:t>
            </a:r>
            <a:endParaRPr lang="en-IN" sz="5400"/>
          </a:p>
        </p:txBody>
      </p:sp>
      <p:sp>
        <p:nvSpPr>
          <p:cNvPr id="18"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F36FCBF-38EC-B92E-844C-08F8B9285192}"/>
              </a:ext>
            </a:extLst>
          </p:cNvPr>
          <p:cNvSpPr>
            <a:spLocks noGrp="1"/>
          </p:cNvSpPr>
          <p:nvPr>
            <p:ph idx="1"/>
          </p:nvPr>
        </p:nvSpPr>
        <p:spPr>
          <a:xfrm>
            <a:off x="572493" y="2083606"/>
            <a:ext cx="6762713" cy="4119172"/>
          </a:xfrm>
        </p:spPr>
        <p:txBody>
          <a:bodyPr vert="horz" lIns="91440" tIns="45720" rIns="91440" bIns="45720" rtlCol="0" anchor="t">
            <a:normAutofit/>
          </a:bodyPr>
          <a:lstStyle/>
          <a:p>
            <a:r>
              <a:rPr lang="en-IN" sz="1800">
                <a:latin typeface="Calibri"/>
                <a:cs typeface="Times New Roman"/>
              </a:rPr>
              <a:t>There are lot of sentimental Analysis techniques they are: </a:t>
            </a:r>
            <a:endParaRPr lang="en-IN" sz="1800">
              <a:latin typeface="Calibri"/>
              <a:cs typeface="Times New Roman" panose="02020603050405020304" pitchFamily="18" charset="0"/>
            </a:endParaRPr>
          </a:p>
          <a:p>
            <a:r>
              <a:rPr lang="en-US" sz="1800" b="1">
                <a:latin typeface="Calibri"/>
                <a:cs typeface="Times New Roman"/>
              </a:rPr>
              <a:t>Fine-grained Sentiment Analysis: </a:t>
            </a:r>
            <a:r>
              <a:rPr lang="en-US" sz="1800">
                <a:latin typeface="Calibri"/>
                <a:cs typeface="Times New Roman"/>
              </a:rPr>
              <a:t>breaks down polarity into smaller groups, usually highly positive to very negative, to provide a more specific level of polarity. This can be compared to a 5-star rating system in terms of opinion.</a:t>
            </a:r>
          </a:p>
          <a:p>
            <a:r>
              <a:rPr lang="en-US" sz="1800" b="1">
                <a:latin typeface="Calibri"/>
                <a:cs typeface="Times New Roman"/>
              </a:rPr>
              <a:t>Aspect-based Sentiment Analysis (ABSA): </a:t>
            </a:r>
            <a:r>
              <a:rPr lang="en-US" sz="1800">
                <a:latin typeface="Calibri"/>
                <a:cs typeface="Times New Roman"/>
              </a:rPr>
              <a:t>When it is related to a specific property or feature described in the text, it is most useful. ABSA is the process of discovering these traits or features and their sentiment. These features are referred to as “themes” at Thematic. </a:t>
            </a:r>
            <a:endParaRPr lang="en-US" sz="1800">
              <a:latin typeface="Calibri"/>
              <a:cs typeface="Times New Roman" panose="02020603050405020304" pitchFamily="18" charset="0"/>
            </a:endParaRPr>
          </a:p>
        </p:txBody>
      </p:sp>
      <p:pic>
        <p:nvPicPr>
          <p:cNvPr id="5" name="Picture 4" descr="Many question marks on black background">
            <a:extLst>
              <a:ext uri="{FF2B5EF4-FFF2-40B4-BE49-F238E27FC236}">
                <a16:creationId xmlns:a16="http://schemas.microsoft.com/office/drawing/2014/main" id="{43E5D140-A5A7-43CB-2F3F-57B1C707E19E}"/>
              </a:ext>
            </a:extLst>
          </p:cNvPr>
          <p:cNvPicPr>
            <a:picLocks noChangeAspect="1"/>
          </p:cNvPicPr>
          <p:nvPr/>
        </p:nvPicPr>
        <p:blipFill rotWithShape="1">
          <a:blip r:embed="rId2"/>
          <a:srcRect l="41315"/>
          <a:stretch/>
        </p:blipFill>
        <p:spPr>
          <a:xfrm>
            <a:off x="7675658" y="2093976"/>
            <a:ext cx="3941064" cy="4096512"/>
          </a:xfrm>
          <a:prstGeom prst="rect">
            <a:avLst/>
          </a:prstGeom>
        </p:spPr>
      </p:pic>
    </p:spTree>
    <p:extLst>
      <p:ext uri="{BB962C8B-B14F-4D97-AF65-F5344CB8AC3E}">
        <p14:creationId xmlns:p14="http://schemas.microsoft.com/office/powerpoint/2010/main" val="6781499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2">
            <a:extLst>
              <a:ext uri="{FF2B5EF4-FFF2-40B4-BE49-F238E27FC236}">
                <a16:creationId xmlns:a16="http://schemas.microsoft.com/office/drawing/2014/main" id="{9C092851-EFFC-0AA5-7F2D-D835A8C96F19}"/>
              </a:ext>
            </a:extLst>
          </p:cNvPr>
          <p:cNvGraphicFramePr>
            <a:graphicFrameLocks noGrp="1"/>
          </p:cNvGraphicFramePr>
          <p:nvPr>
            <p:ph idx="1"/>
          </p:nvPr>
        </p:nvGraphicFramePr>
        <p:xfrm>
          <a:off x="838200" y="716280"/>
          <a:ext cx="10515600" cy="54606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57301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B2DB0-0D05-5E58-E58B-408E7ED9CF4D}"/>
              </a:ext>
            </a:extLst>
          </p:cNvPr>
          <p:cNvSpPr>
            <a:spLocks noGrp="1"/>
          </p:cNvSpPr>
          <p:nvPr>
            <p:ph type="title"/>
          </p:nvPr>
        </p:nvSpPr>
        <p:spPr/>
        <p:txBody>
          <a:bodyPr/>
          <a:lstStyle/>
          <a:p>
            <a:pPr fontAlgn="base"/>
            <a:r>
              <a:rPr lang="en-IN" sz="4400" b="1">
                <a:effectLst/>
                <a:latin typeface="Times New Roman" panose="02020603050405020304" pitchFamily="18" charset="0"/>
                <a:ea typeface="Times New Roman" panose="02020603050405020304" pitchFamily="18" charset="0"/>
              </a:rPr>
              <a:t>Sentimental Score:</a:t>
            </a:r>
            <a:endParaRPr lang="en-IN" sz="4400">
              <a:effectLst/>
              <a:latin typeface="Times New Roman" panose="02020603050405020304" pitchFamily="18" charset="0"/>
              <a:ea typeface="Times New Roman" panose="02020603050405020304" pitchFamily="18" charset="0"/>
            </a:endParaRPr>
          </a:p>
        </p:txBody>
      </p:sp>
      <p:sp>
        <p:nvSpPr>
          <p:cNvPr id="3" name="Content Placeholder 2">
            <a:extLst>
              <a:ext uri="{FF2B5EF4-FFF2-40B4-BE49-F238E27FC236}">
                <a16:creationId xmlns:a16="http://schemas.microsoft.com/office/drawing/2014/main" id="{68B31357-A3FA-6CBB-386E-84E6E0359C92}"/>
              </a:ext>
            </a:extLst>
          </p:cNvPr>
          <p:cNvSpPr>
            <a:spLocks noGrp="1"/>
          </p:cNvSpPr>
          <p:nvPr>
            <p:ph idx="1"/>
          </p:nvPr>
        </p:nvSpPr>
        <p:spPr/>
        <p:txBody>
          <a:bodyPr vert="horz" lIns="91440" tIns="45720" rIns="91440" bIns="45720" rtlCol="0" anchor="t">
            <a:normAutofit/>
          </a:bodyPr>
          <a:lstStyle/>
          <a:p>
            <a:pPr marL="342900" lvl="0" indent="-342900" fontAlgn="base">
              <a:buFont typeface="Wingdings" panose="05000000000000000000" pitchFamily="2" charset="2"/>
              <a:buChar char=""/>
            </a:pPr>
            <a:r>
              <a:rPr lang="en-IN" sz="1800">
                <a:effectLst/>
                <a:latin typeface="Calibri"/>
                <a:ea typeface="Times New Roman" panose="02020603050405020304" pitchFamily="18" charset="0"/>
                <a:cs typeface="Calibri"/>
              </a:rPr>
              <a:t>We use sentimental score to define the emotions of the texts.</a:t>
            </a:r>
          </a:p>
          <a:p>
            <a:pPr marL="342900" lvl="0" indent="-342900" fontAlgn="base">
              <a:buFont typeface="Wingdings" panose="05000000000000000000" pitchFamily="2" charset="2"/>
              <a:buChar char=""/>
            </a:pPr>
            <a:r>
              <a:rPr lang="en-IN" sz="1800">
                <a:effectLst/>
                <a:latin typeface="Calibri"/>
                <a:ea typeface="Times New Roman" panose="02020603050405020304" pitchFamily="18" charset="0"/>
                <a:cs typeface="Calibri"/>
              </a:rPr>
              <a:t>Sentiment score usually lies in between -1, 0, 1</a:t>
            </a:r>
          </a:p>
          <a:p>
            <a:pPr marL="342900" lvl="0" indent="-342900" fontAlgn="base">
              <a:buFont typeface="Wingdings" panose="05000000000000000000" pitchFamily="2" charset="2"/>
              <a:buChar char=""/>
            </a:pPr>
            <a:r>
              <a:rPr lang="en-IN" sz="1800">
                <a:effectLst/>
                <a:latin typeface="Calibri"/>
                <a:ea typeface="Times New Roman" panose="02020603050405020304" pitchFamily="18" charset="0"/>
                <a:cs typeface="Calibri"/>
              </a:rPr>
              <a:t>-1 defines as Negative.</a:t>
            </a:r>
          </a:p>
          <a:p>
            <a:pPr marL="342900" lvl="0" indent="-342900" fontAlgn="base">
              <a:buFont typeface="Wingdings" panose="05000000000000000000" pitchFamily="2" charset="2"/>
              <a:buChar char=""/>
            </a:pPr>
            <a:r>
              <a:rPr lang="en-IN" sz="1800">
                <a:effectLst/>
                <a:latin typeface="Calibri"/>
                <a:ea typeface="Times New Roman" panose="02020603050405020304" pitchFamily="18" charset="0"/>
                <a:cs typeface="Calibri"/>
              </a:rPr>
              <a:t>Here Negative in terms of sentimental analysis means the text on which we are working has negative impact.</a:t>
            </a:r>
          </a:p>
          <a:p>
            <a:pPr marL="342900" indent="-342900" fontAlgn="base">
              <a:buFont typeface="Wingdings" panose="05000000000000000000" pitchFamily="2" charset="2"/>
              <a:buChar char=""/>
            </a:pPr>
            <a:r>
              <a:rPr lang="en-IN" sz="1800">
                <a:latin typeface="Calibri"/>
                <a:ea typeface="Times New Roman" panose="02020603050405020304" pitchFamily="18" charset="0"/>
                <a:cs typeface="Calibri"/>
              </a:rPr>
              <a:t> </a:t>
            </a:r>
            <a:r>
              <a:rPr lang="en-IN" sz="1800">
                <a:effectLst/>
                <a:latin typeface="Calibri"/>
                <a:ea typeface="Times New Roman" panose="02020603050405020304" pitchFamily="18" charset="0"/>
                <a:cs typeface="Calibri"/>
              </a:rPr>
              <a:t>0 represents as neutral.</a:t>
            </a:r>
          </a:p>
          <a:p>
            <a:pPr marL="342900" lvl="0" indent="-342900" fontAlgn="base">
              <a:buFont typeface="Wingdings" panose="05000000000000000000" pitchFamily="2" charset="2"/>
              <a:buChar char=""/>
            </a:pPr>
            <a:r>
              <a:rPr lang="en-IN" sz="1800">
                <a:effectLst/>
                <a:latin typeface="Calibri"/>
                <a:ea typeface="Times New Roman" panose="02020603050405020304" pitchFamily="18" charset="0"/>
                <a:cs typeface="Calibri"/>
              </a:rPr>
              <a:t>Here Neutral Sentimental Score Means it has no impact on the research we are working on it.</a:t>
            </a:r>
          </a:p>
          <a:p>
            <a:pPr marL="342900" lvl="0" indent="-342900" fontAlgn="base">
              <a:buFont typeface="Wingdings" panose="05000000000000000000" pitchFamily="2" charset="2"/>
              <a:buChar char=""/>
            </a:pPr>
            <a:r>
              <a:rPr lang="en-IN" sz="1800">
                <a:effectLst/>
                <a:latin typeface="Calibri"/>
                <a:ea typeface="Times New Roman" panose="02020603050405020304" pitchFamily="18" charset="0"/>
                <a:cs typeface="Calibri"/>
              </a:rPr>
              <a:t>1 represents as positive.</a:t>
            </a:r>
          </a:p>
          <a:p>
            <a:pPr marL="342900" indent="-342900" fontAlgn="base">
              <a:buFont typeface="Wingdings" panose="05000000000000000000" pitchFamily="2" charset="2"/>
              <a:buChar char=""/>
            </a:pPr>
            <a:r>
              <a:rPr lang="en-IN" sz="1800">
                <a:effectLst/>
                <a:latin typeface="Calibri"/>
                <a:ea typeface="Times New Roman" panose="02020603050405020304" pitchFamily="18" charset="0"/>
                <a:cs typeface="Calibri"/>
              </a:rPr>
              <a:t>Positive Sentimental Score means it shows positive text is found out in our text data.</a:t>
            </a:r>
            <a:r>
              <a:rPr lang="en-IN" sz="1800">
                <a:latin typeface="Calibri"/>
                <a:ea typeface="Times New Roman" panose="02020603050405020304" pitchFamily="18" charset="0"/>
                <a:cs typeface="Calibri"/>
              </a:rPr>
              <a:t> </a:t>
            </a:r>
            <a:endParaRPr lang="en-IN" sz="1800">
              <a:effectLst/>
              <a:latin typeface="Calibri"/>
              <a:ea typeface="Times New Roman" panose="02020603050405020304" pitchFamily="18" charset="0"/>
              <a:cs typeface="Calibri"/>
            </a:endParaRPr>
          </a:p>
          <a:p>
            <a:pPr marL="0" indent="0">
              <a:buNone/>
            </a:pPr>
            <a:endParaRPr lang="en-IN" sz="1800">
              <a:cs typeface="Calibri"/>
            </a:endParaRPr>
          </a:p>
        </p:txBody>
      </p:sp>
    </p:spTree>
    <p:extLst>
      <p:ext uri="{BB962C8B-B14F-4D97-AF65-F5344CB8AC3E}">
        <p14:creationId xmlns:p14="http://schemas.microsoft.com/office/powerpoint/2010/main" val="29913528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81293-B939-12F2-F64A-20D03C5EF651}"/>
              </a:ext>
            </a:extLst>
          </p:cNvPr>
          <p:cNvSpPr>
            <a:spLocks noGrp="1"/>
          </p:cNvSpPr>
          <p:nvPr>
            <p:ph type="title"/>
          </p:nvPr>
        </p:nvSpPr>
        <p:spPr/>
        <p:txBody>
          <a:bodyPr/>
          <a:lstStyle/>
          <a:p>
            <a:r>
              <a:rPr lang="en-US" sz="4400"/>
              <a:t>Data Preparation and data exploration</a:t>
            </a:r>
            <a:endParaRPr lang="en-IN"/>
          </a:p>
        </p:txBody>
      </p:sp>
      <p:graphicFrame>
        <p:nvGraphicFramePr>
          <p:cNvPr id="5" name="Content Placeholder 2">
            <a:extLst>
              <a:ext uri="{FF2B5EF4-FFF2-40B4-BE49-F238E27FC236}">
                <a16:creationId xmlns:a16="http://schemas.microsoft.com/office/drawing/2014/main" id="{404A60D8-26A8-6DBA-5C25-4785D4B0A729}"/>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725994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E0A7B-DCB3-6BB8-D011-85DB09441F64}"/>
              </a:ext>
            </a:extLst>
          </p:cNvPr>
          <p:cNvSpPr>
            <a:spLocks noGrp="1"/>
          </p:cNvSpPr>
          <p:nvPr>
            <p:ph type="title"/>
          </p:nvPr>
        </p:nvSpPr>
        <p:spPr/>
        <p:txBody>
          <a:bodyPr/>
          <a:lstStyle/>
          <a:p>
            <a:r>
              <a:rPr lang="en-US"/>
              <a:t>Data collection</a:t>
            </a:r>
            <a:endParaRPr lang="en-IN"/>
          </a:p>
        </p:txBody>
      </p:sp>
      <p:sp>
        <p:nvSpPr>
          <p:cNvPr id="3" name="Content Placeholder 2">
            <a:extLst>
              <a:ext uri="{FF2B5EF4-FFF2-40B4-BE49-F238E27FC236}">
                <a16:creationId xmlns:a16="http://schemas.microsoft.com/office/drawing/2014/main" id="{6470B397-7501-1CEF-19E2-D41018EB9C61}"/>
              </a:ext>
            </a:extLst>
          </p:cNvPr>
          <p:cNvSpPr>
            <a:spLocks noGrp="1"/>
          </p:cNvSpPr>
          <p:nvPr>
            <p:ph idx="1"/>
          </p:nvPr>
        </p:nvSpPr>
        <p:spPr/>
        <p:txBody>
          <a:bodyPr vert="horz" lIns="91440" tIns="45720" rIns="91440" bIns="45720" rtlCol="0" anchor="t">
            <a:normAutofit/>
          </a:bodyPr>
          <a:lstStyle/>
          <a:p>
            <a:r>
              <a:rPr lang="en-US"/>
              <a:t>We have collected the data from Kaggle which is an open source where we can find lots of data for free.</a:t>
            </a:r>
            <a:endParaRPr lang="en-US">
              <a:cs typeface="Calibri"/>
            </a:endParaRPr>
          </a:p>
          <a:p>
            <a:r>
              <a:rPr lang="en-US">
                <a:cs typeface="Calibri"/>
              </a:rPr>
              <a:t>Link for the dataset is as follows:</a:t>
            </a:r>
            <a:r>
              <a:rPr lang="en-US">
                <a:ea typeface="+mn-lt"/>
                <a:cs typeface="+mn-lt"/>
              </a:rPr>
              <a:t> https://www.kaggle.com/code/jonathanoheix/sentiment-analysis-with-hotel-reviews/input</a:t>
            </a:r>
          </a:p>
          <a:p>
            <a:endParaRPr lang="en-US">
              <a:cs typeface="Calibri"/>
            </a:endParaRPr>
          </a:p>
          <a:p>
            <a:endParaRPr lang="en-US">
              <a:cs typeface="Calibri"/>
            </a:endParaRPr>
          </a:p>
        </p:txBody>
      </p:sp>
    </p:spTree>
    <p:extLst>
      <p:ext uri="{BB962C8B-B14F-4D97-AF65-F5344CB8AC3E}">
        <p14:creationId xmlns:p14="http://schemas.microsoft.com/office/powerpoint/2010/main" val="3754331093"/>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F5686BB6DEDCA04AB9AB83DF402029ED" ma:contentTypeVersion="4" ma:contentTypeDescription="Create a new document." ma:contentTypeScope="" ma:versionID="a7bea8d7cfff744cd2aa4971734e531f">
  <xsd:schema xmlns:xsd="http://www.w3.org/2001/XMLSchema" xmlns:xs="http://www.w3.org/2001/XMLSchema" xmlns:p="http://schemas.microsoft.com/office/2006/metadata/properties" xmlns:ns3="02df93fa-e9c3-4ecf-b90e-b5ac5c6a567f" targetNamespace="http://schemas.microsoft.com/office/2006/metadata/properties" ma:root="true" ma:fieldsID="f70d4b4b016090011dd8ba040122aaa9" ns3:_="">
    <xsd:import namespace="02df93fa-e9c3-4ecf-b90e-b5ac5c6a567f"/>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df93fa-e9c3-4ecf-b90e-b5ac5c6a567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DB07A53-60C8-4BB1-941A-4CB081B062FC}">
  <ds:schemaRefs>
    <ds:schemaRef ds:uri="02df93fa-e9c3-4ecf-b90e-b5ac5c6a567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8FB1F4DA-E5C1-4D85-8E0B-B16FBF20C5DB}">
  <ds:schemaRefs>
    <ds:schemaRef ds:uri="02df93fa-e9c3-4ecf-b90e-b5ac5c6a567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474F6ABA-F4FF-4220-8BCC-C571D9FC529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1938</Words>
  <Application>Microsoft Office PowerPoint</Application>
  <PresentationFormat>Widescreen</PresentationFormat>
  <Paragraphs>138</Paragraphs>
  <Slides>31</Slides>
  <Notes>11</Notes>
  <HiddenSlides>0</HiddenSlides>
  <MMClips>4</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31</vt:i4>
      </vt:variant>
    </vt:vector>
  </HeadingPairs>
  <TitlesOfParts>
    <vt:vector size="40" baseType="lpstr">
      <vt:lpstr>Arial</vt:lpstr>
      <vt:lpstr>Calibri</vt:lpstr>
      <vt:lpstr>Calibri Light</vt:lpstr>
      <vt:lpstr>Century Gothic</vt:lpstr>
      <vt:lpstr>Times New Roman</vt:lpstr>
      <vt:lpstr>Wingdings</vt:lpstr>
      <vt:lpstr>Wingdings 3</vt:lpstr>
      <vt:lpstr>Office Theme</vt:lpstr>
      <vt:lpstr>Ion</vt:lpstr>
      <vt:lpstr> Sentimental Analysis for the Hotel Reviews</vt:lpstr>
      <vt:lpstr>Introduction:</vt:lpstr>
      <vt:lpstr>Problem Statement: </vt:lpstr>
      <vt:lpstr>Solution: performing Sentimental Analysis</vt:lpstr>
      <vt:lpstr>Types of sentimental analysis</vt:lpstr>
      <vt:lpstr>PowerPoint Presentation</vt:lpstr>
      <vt:lpstr>Sentimental Score:</vt:lpstr>
      <vt:lpstr>Data Preparation and data exploration</vt:lpstr>
      <vt:lpstr>Data collection</vt:lpstr>
      <vt:lpstr>What is hotel review? </vt:lpstr>
      <vt:lpstr>Dataset</vt:lpstr>
      <vt:lpstr>Proposed Model</vt:lpstr>
      <vt:lpstr>Data Cleaning </vt:lpstr>
      <vt:lpstr>PowerPoint Presentation</vt:lpstr>
      <vt:lpstr>Performance &amp; Evaluation </vt:lpstr>
      <vt:lpstr>Key concepts:</vt:lpstr>
      <vt:lpstr>Bag of Words (Bow)</vt:lpstr>
      <vt:lpstr>Classifier </vt:lpstr>
      <vt:lpstr>Random Forest:</vt:lpstr>
      <vt:lpstr>Distribution Of Reviewer Score</vt:lpstr>
      <vt:lpstr>PowerPoint Presentation</vt:lpstr>
      <vt:lpstr>PowerPoint Presentation</vt:lpstr>
      <vt:lpstr>dataframe[['Additional_Number_of_Scoring','Average_Score',     'Total_Number_of_Reviews_Reviewer_Has_Given','Reviewer_Score','Total_Number_of_Reviews','Review_Total_Negative_Word_Counts','Review_Total_Positive_Word_Counts']].plot(kind = "box" , subplots = True , figsize = (24,20) ,  layout = (4,4)) plt.show()</vt:lpstr>
      <vt:lpstr>dataframe[['Additional_Number_of_Scoring','Average_Score',     'Total_Number_of_Reviews_Reviewer_Has_Given','Reviewer_Score','Total_Number_of_Reviews','Review_Total_Negative_Word_Counts','Review_Total_Positive_Word_Counts']].plot(kind = "box" , subplots = True , figsize = (24,20) ,  layout = (4,4)) plt.show()</vt:lpstr>
      <vt:lpstr>Plotting the distribution of the Hotel_city_country column</vt:lpstr>
      <vt:lpstr> Wordcount Function</vt:lpstr>
      <vt:lpstr>Plot for sentiment distribution for positive and negative reviews</vt:lpstr>
      <vt:lpstr>Roc curve </vt:lpstr>
      <vt:lpstr>PR curve</vt:lpstr>
      <vt:lpstr>Barplot for reviewer score and compound</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Google Play store dataset using Big data and performing sentimental analysis for the Hotel reviews</dc:title>
  <dc:creator>Peddapuram Shiva Kumar</dc:creator>
  <cp:lastModifiedBy>Peddapuram Shiva Kumar</cp:lastModifiedBy>
  <cp:revision>5</cp:revision>
  <dcterms:created xsi:type="dcterms:W3CDTF">2023-04-24T16:31:46Z</dcterms:created>
  <dcterms:modified xsi:type="dcterms:W3CDTF">2023-04-26T07:45:34Z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0x010100F5686BB6DEDCA04AB9AB83DF402029ED</vt:lpwstr>
  </property>
</Properties>
</file>